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84" r:id="rId3"/>
    <p:sldId id="257" r:id="rId4"/>
    <p:sldId id="270" r:id="rId5"/>
    <p:sldId id="272" r:id="rId6"/>
    <p:sldId id="258" r:id="rId7"/>
    <p:sldId id="260" r:id="rId8"/>
    <p:sldId id="273" r:id="rId9"/>
    <p:sldId id="261" r:id="rId10"/>
    <p:sldId id="262" r:id="rId11"/>
    <p:sldId id="265" r:id="rId12"/>
    <p:sldId id="266" r:id="rId13"/>
    <p:sldId id="276" r:id="rId14"/>
    <p:sldId id="274" r:id="rId15"/>
    <p:sldId id="281" r:id="rId16"/>
    <p:sldId id="280" r:id="rId17"/>
    <p:sldId id="277" r:id="rId18"/>
    <p:sldId id="282" r:id="rId19"/>
    <p:sldId id="279"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2"/>
      </p:bgRef>
    </p:bg>
    <p:spTree>
      <p:nvGrpSpPr>
        <p:cNvPr id="1" name=""/>
        <p:cNvGrpSpPr/>
        <p:nvPr/>
      </p:nvGrpSpPr>
      <p:grpSpPr>
        <a:xfrm>
          <a:off x="0" y="0"/>
          <a:ext cx="0" cy="0"/>
          <a:chOff x="0" y="0"/>
          <a:chExt cx="0" cy="0"/>
        </a:xfrm>
      </p:grpSpPr>
      <p:sp>
        <p:nvSpPr>
          <p:cNvPr id="15" name="Прямоугольник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одзаголовок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p:txBody>
          <a:bodyPr/>
          <a:lstStyle/>
          <a:p>
            <a:fld id="{4C01E275-4533-4557-A234-1B00C9EAF436}" type="datetimeFigureOut">
              <a:rPr lang="ru-RU" smtClean="0"/>
              <a:t>21.02.2024</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7" name="Прямая соединительная линия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Овал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Овал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Номер слайда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035208F5-5743-4730-AC2E-5055E0F502F1}" type="slidenum">
              <a:rPr lang="ru-RU" smtClean="0"/>
              <a:t>‹#›</a:t>
            </a:fld>
            <a:endParaRPr lang="ru-RU"/>
          </a:p>
        </p:txBody>
      </p:sp>
      <p:sp>
        <p:nvSpPr>
          <p:cNvPr id="8" name="Заголовок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ru-RU" smtClean="0"/>
              <a:t>Образец заголовка</a:t>
            </a:r>
            <a:endParaRPr kumimoji="0" lang="en-US"/>
          </a:p>
        </p:txBody>
      </p:sp>
    </p:spTree>
    <p:extLst>
      <p:ext uri="{BB962C8B-B14F-4D97-AF65-F5344CB8AC3E}">
        <p14:creationId xmlns:p14="http://schemas.microsoft.com/office/powerpoint/2010/main" val="95902305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C01E275-4533-4557-A234-1B00C9EAF436}" type="datetimeFigureOut">
              <a:rPr lang="ru-RU" smtClean="0"/>
              <a:t>21.02.2024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35208F5-5743-4730-AC2E-5055E0F502F1}" type="slidenum">
              <a:rPr lang="ru-RU" smtClean="0"/>
              <a:t>‹#›</a:t>
            </a:fld>
            <a:endParaRPr lang="ru-RU"/>
          </a:p>
        </p:txBody>
      </p:sp>
    </p:spTree>
    <p:extLst>
      <p:ext uri="{BB962C8B-B14F-4D97-AF65-F5344CB8AC3E}">
        <p14:creationId xmlns:p14="http://schemas.microsoft.com/office/powerpoint/2010/main" val="244454238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bg>
      <p:bgRef idx="1001">
        <a:schemeClr val="bg2"/>
      </p:bgRef>
    </p:bg>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Прямоугольник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Прямая соединительная линия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Овал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Овал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9221216" y="3009902"/>
            <a:ext cx="609600" cy="441325"/>
          </a:xfrm>
        </p:spPr>
        <p:txBody>
          <a:bodyPr/>
          <a:lstStyle/>
          <a:p>
            <a:fld id="{035208F5-5743-4730-AC2E-5055E0F502F1}" type="slidenum">
              <a:rPr lang="ru-RU" smtClean="0"/>
              <a:t>‹#›</a:t>
            </a:fld>
            <a:endParaRPr lang="ru-RU"/>
          </a:p>
        </p:txBody>
      </p:sp>
      <p:sp>
        <p:nvSpPr>
          <p:cNvPr id="3" name="Вертикальный текст 2"/>
          <p:cNvSpPr>
            <a:spLocks noGrp="1"/>
          </p:cNvSpPr>
          <p:nvPr>
            <p:ph type="body" orient="vert" idx="1"/>
          </p:nvPr>
        </p:nvSpPr>
        <p:spPr>
          <a:xfrm>
            <a:off x="406400" y="304800"/>
            <a:ext cx="8737600" cy="5821366"/>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C01E275-4533-4557-A234-1B00C9EAF436}" type="datetimeFigureOut">
              <a:rPr lang="ru-RU" smtClean="0"/>
              <a:t>21.02.2024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2" name="Вертикальный заголовок 1"/>
          <p:cNvSpPr>
            <a:spLocks noGrp="1"/>
          </p:cNvSpPr>
          <p:nvPr>
            <p:ph type="title" orient="vert"/>
          </p:nvPr>
        </p:nvSpPr>
        <p:spPr>
          <a:xfrm>
            <a:off x="9855200" y="304802"/>
            <a:ext cx="1930400" cy="5851525"/>
          </a:xfrm>
        </p:spPr>
        <p:txBody>
          <a:bodyPr vert="eaVert"/>
          <a:lstStyle/>
          <a:p>
            <a:r>
              <a:rPr kumimoji="0" lang="ru-RU" smtClean="0"/>
              <a:t>Образец заголовка</a:t>
            </a:r>
            <a:endParaRPr kumimoji="0" lang="en-US"/>
          </a:p>
        </p:txBody>
      </p:sp>
    </p:spTree>
    <p:extLst>
      <p:ext uri="{BB962C8B-B14F-4D97-AF65-F5344CB8AC3E}">
        <p14:creationId xmlns:p14="http://schemas.microsoft.com/office/powerpoint/2010/main" val="374605637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accent3">
                    <a:shade val="75000"/>
                  </a:schemeClr>
                </a:solidFill>
              </a:defRPr>
            </a:lvl1p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fld id="{4C01E275-4533-4557-A234-1B00C9EAF436}" type="datetimeFigureOut">
              <a:rPr lang="ru-RU" smtClean="0"/>
              <a:t>21.02.2024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5815584" y="1026373"/>
            <a:ext cx="609600" cy="441325"/>
          </a:xfrm>
        </p:spPr>
        <p:txBody>
          <a:bodyPr/>
          <a:lstStyle/>
          <a:p>
            <a:fld id="{035208F5-5743-4730-AC2E-5055E0F502F1}" type="slidenum">
              <a:rPr lang="ru-RU" smtClean="0"/>
              <a:t>‹#›</a:t>
            </a:fld>
            <a:endParaRPr lang="ru-RU"/>
          </a:p>
        </p:txBody>
      </p:sp>
      <p:sp>
        <p:nvSpPr>
          <p:cNvPr id="8" name="Содержимое 7"/>
          <p:cNvSpPr>
            <a:spLocks noGrp="1"/>
          </p:cNvSpPr>
          <p:nvPr>
            <p:ph sz="quarter" idx="1"/>
          </p:nvPr>
        </p:nvSpPr>
        <p:spPr>
          <a:xfrm>
            <a:off x="402336" y="1527048"/>
            <a:ext cx="1133856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extLst>
      <p:ext uri="{BB962C8B-B14F-4D97-AF65-F5344CB8AC3E}">
        <p14:creationId xmlns:p14="http://schemas.microsoft.com/office/powerpoint/2010/main" val="307426844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Прямоугольник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Текст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3" name="Прямоугольник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Прямоугольник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Нижний колонтитул 4"/>
          <p:cNvSpPr>
            <a:spLocks noGrp="1"/>
          </p:cNvSpPr>
          <p:nvPr>
            <p:ph type="ftr" sz="quarter" idx="11"/>
          </p:nvPr>
        </p:nvSpPr>
        <p:spPr/>
        <p:txBody>
          <a:bodyPr/>
          <a:lstStyle/>
          <a:p>
            <a:endParaRPr lang="ru-RU"/>
          </a:p>
        </p:txBody>
      </p:sp>
      <p:sp>
        <p:nvSpPr>
          <p:cNvPr id="4" name="Дата 3"/>
          <p:cNvSpPr>
            <a:spLocks noGrp="1"/>
          </p:cNvSpPr>
          <p:nvPr>
            <p:ph type="dt" sz="half" idx="10"/>
          </p:nvPr>
        </p:nvSpPr>
        <p:spPr/>
        <p:txBody>
          <a:bodyPr/>
          <a:lstStyle/>
          <a:p>
            <a:fld id="{4C01E275-4533-4557-A234-1B00C9EAF436}" type="datetimeFigureOut">
              <a:rPr lang="ru-RU" smtClean="0"/>
              <a:t>21.02.2024</a:t>
            </a:fld>
            <a:endParaRPr lang="ru-RU"/>
          </a:p>
        </p:txBody>
      </p:sp>
      <p:sp>
        <p:nvSpPr>
          <p:cNvPr id="8" name="Прямая соединительная линия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Овал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Овал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035208F5-5743-4730-AC2E-5055E0F502F1}" type="slidenum">
              <a:rPr lang="ru-RU" smtClean="0"/>
              <a:t>‹#›</a:t>
            </a:fld>
            <a:endParaRPr lang="ru-RU"/>
          </a:p>
        </p:txBody>
      </p:sp>
      <p:sp>
        <p:nvSpPr>
          <p:cNvPr id="2" name="Заголовок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ru-RU" smtClean="0"/>
              <a:t>Образец заголовка</a:t>
            </a:r>
            <a:endParaRPr kumimoji="0" lang="en-US"/>
          </a:p>
        </p:txBody>
      </p:sp>
    </p:spTree>
    <p:extLst>
      <p:ext uri="{BB962C8B-B14F-4D97-AF65-F5344CB8AC3E}">
        <p14:creationId xmlns:p14="http://schemas.microsoft.com/office/powerpoint/2010/main" val="213987236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2336" y="228600"/>
            <a:ext cx="11379200" cy="758952"/>
          </a:xfrm>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a:xfrm>
            <a:off x="7721600" y="6409944"/>
            <a:ext cx="4059936" cy="365760"/>
          </a:xfrm>
        </p:spPr>
        <p:txBody>
          <a:bodyPr/>
          <a:lstStyle/>
          <a:p>
            <a:fld id="{4C01E275-4533-4557-A234-1B00C9EAF436}" type="datetimeFigureOut">
              <a:rPr lang="ru-RU" smtClean="0"/>
              <a:t>21.02.2024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35208F5-5743-4730-AC2E-5055E0F502F1}" type="slidenum">
              <a:rPr lang="ru-RU" smtClean="0"/>
              <a:t>‹#›</a:t>
            </a:fld>
            <a:endParaRPr lang="ru-RU"/>
          </a:p>
        </p:txBody>
      </p:sp>
      <p:sp>
        <p:nvSpPr>
          <p:cNvPr id="8" name="Прямая соединительная линия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Содержимое 9"/>
          <p:cNvSpPr>
            <a:spLocks noGrp="1"/>
          </p:cNvSpPr>
          <p:nvPr>
            <p:ph sz="half" idx="1"/>
          </p:nvPr>
        </p:nvSpPr>
        <p:spPr>
          <a:xfrm>
            <a:off x="402336" y="1371600"/>
            <a:ext cx="5384800" cy="4681728"/>
          </a:xfrm>
        </p:spPr>
        <p:txBody>
          <a:bodyPr/>
          <a:lstStyle>
            <a:lvl1pPr>
              <a:defRPr sz="2500"/>
            </a:lvl1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Содержимое 11"/>
          <p:cNvSpPr>
            <a:spLocks noGrp="1"/>
          </p:cNvSpPr>
          <p:nvPr>
            <p:ph sz="half" idx="2"/>
          </p:nvPr>
        </p:nvSpPr>
        <p:spPr>
          <a:xfrm>
            <a:off x="6400800" y="1371600"/>
            <a:ext cx="5384800" cy="4681728"/>
          </a:xfrm>
        </p:spPr>
        <p:txBody>
          <a:bodyPr/>
          <a:lstStyle>
            <a:lvl1pPr>
              <a:defRPr sz="2500"/>
            </a:lvl1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extLst>
      <p:ext uri="{BB962C8B-B14F-4D97-AF65-F5344CB8AC3E}">
        <p14:creationId xmlns:p14="http://schemas.microsoft.com/office/powerpoint/2010/main" val="264533615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1">
        <a:schemeClr val="bg2"/>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Прямоугольник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Прямоугольник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Прямоугольник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Прямоугольник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оугольник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Текст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7" name="Дата 6"/>
          <p:cNvSpPr>
            <a:spLocks noGrp="1"/>
          </p:cNvSpPr>
          <p:nvPr>
            <p:ph type="dt" sz="half" idx="10"/>
          </p:nvPr>
        </p:nvSpPr>
        <p:spPr/>
        <p:txBody>
          <a:bodyPr/>
          <a:lstStyle/>
          <a:p>
            <a:fld id="{4C01E275-4533-4557-A234-1B00C9EAF436}" type="datetimeFigureOut">
              <a:rPr lang="ru-RU" smtClean="0"/>
              <a:t>21.02.2024</a:t>
            </a:fld>
            <a:endParaRPr lang="ru-RU"/>
          </a:p>
        </p:txBody>
      </p:sp>
      <p:sp>
        <p:nvSpPr>
          <p:cNvPr id="8" name="Нижний колонтитул 7"/>
          <p:cNvSpPr>
            <a:spLocks noGrp="1"/>
          </p:cNvSpPr>
          <p:nvPr>
            <p:ph type="ftr" sz="quarter" idx="11"/>
          </p:nvPr>
        </p:nvSpPr>
        <p:spPr>
          <a:xfrm>
            <a:off x="406400" y="6409944"/>
            <a:ext cx="4775200" cy="365760"/>
          </a:xfrm>
        </p:spPr>
        <p:txBody>
          <a:bodyPr/>
          <a:lstStyle/>
          <a:p>
            <a:endParaRPr lang="ru-RU"/>
          </a:p>
        </p:txBody>
      </p:sp>
      <p:sp>
        <p:nvSpPr>
          <p:cNvPr id="15" name="Прямая соединительная линия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Содержимое 23"/>
          <p:cNvSpPr>
            <a:spLocks noGrp="1"/>
          </p:cNvSpPr>
          <p:nvPr>
            <p:ph sz="quarter" idx="2"/>
          </p:nvPr>
        </p:nvSpPr>
        <p:spPr>
          <a:xfrm>
            <a:off x="402336" y="2471383"/>
            <a:ext cx="5388864" cy="3818404"/>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Содержимое 25"/>
          <p:cNvSpPr>
            <a:spLocks noGrp="1"/>
          </p:cNvSpPr>
          <p:nvPr>
            <p:ph sz="quarter" idx="4"/>
          </p:nvPr>
        </p:nvSpPr>
        <p:spPr>
          <a:xfrm>
            <a:off x="6400800" y="2471383"/>
            <a:ext cx="5384800" cy="382219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Овал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Овал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Номер слайда 8"/>
          <p:cNvSpPr>
            <a:spLocks noGrp="1"/>
          </p:cNvSpPr>
          <p:nvPr>
            <p:ph type="sldNum" sz="quarter" idx="12"/>
          </p:nvPr>
        </p:nvSpPr>
        <p:spPr>
          <a:xfrm>
            <a:off x="5791200" y="1042417"/>
            <a:ext cx="609600" cy="441325"/>
          </a:xfrm>
        </p:spPr>
        <p:txBody>
          <a:bodyPr/>
          <a:lstStyle>
            <a:lvl1pPr algn="ctr">
              <a:defRPr/>
            </a:lvl1pPr>
          </a:lstStyle>
          <a:p>
            <a:fld id="{035208F5-5743-4730-AC2E-5055E0F502F1}" type="slidenum">
              <a:rPr lang="ru-RU" smtClean="0"/>
              <a:t>‹#›</a:t>
            </a:fld>
            <a:endParaRPr lang="ru-RU"/>
          </a:p>
        </p:txBody>
      </p:sp>
      <p:sp>
        <p:nvSpPr>
          <p:cNvPr id="23" name="Заголовок 22"/>
          <p:cNvSpPr>
            <a:spLocks noGrp="1"/>
          </p:cNvSpPr>
          <p:nvPr>
            <p:ph type="title"/>
          </p:nvPr>
        </p:nvSpPr>
        <p:spPr/>
        <p:txBody>
          <a:bodyPr rtlCol="0" anchor="b" anchorCtr="0"/>
          <a:lstStyle/>
          <a:p>
            <a:r>
              <a:rPr kumimoji="0" lang="ru-RU" smtClean="0"/>
              <a:t>Образец заголовка</a:t>
            </a:r>
            <a:endParaRPr kumimoji="0" lang="en-US"/>
          </a:p>
        </p:txBody>
      </p:sp>
    </p:spTree>
    <p:extLst>
      <p:ext uri="{BB962C8B-B14F-4D97-AF65-F5344CB8AC3E}">
        <p14:creationId xmlns:p14="http://schemas.microsoft.com/office/powerpoint/2010/main" val="50464504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4C01E275-4533-4557-A234-1B00C9EAF436}" type="datetimeFigureOut">
              <a:rPr lang="ru-RU" smtClean="0"/>
              <a:t>21.02.2024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a:xfrm>
            <a:off x="5791200" y="1036021"/>
            <a:ext cx="609600" cy="441325"/>
          </a:xfrm>
        </p:spPr>
        <p:txBody>
          <a:bodyPr/>
          <a:lstStyle/>
          <a:p>
            <a:fld id="{035208F5-5743-4730-AC2E-5055E0F502F1}" type="slidenum">
              <a:rPr lang="ru-RU" smtClean="0"/>
              <a:t>‹#›</a:t>
            </a:fld>
            <a:endParaRPr lang="ru-RU"/>
          </a:p>
        </p:txBody>
      </p:sp>
    </p:spTree>
    <p:extLst>
      <p:ext uri="{BB962C8B-B14F-4D97-AF65-F5344CB8AC3E}">
        <p14:creationId xmlns:p14="http://schemas.microsoft.com/office/powerpoint/2010/main" val="1894692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Прямоугольник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Прямоугольник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Дата 1"/>
          <p:cNvSpPr>
            <a:spLocks noGrp="1"/>
          </p:cNvSpPr>
          <p:nvPr>
            <p:ph type="dt" sz="half" idx="10"/>
          </p:nvPr>
        </p:nvSpPr>
        <p:spPr/>
        <p:txBody>
          <a:bodyPr/>
          <a:lstStyle/>
          <a:p>
            <a:fld id="{4C01E275-4533-4557-A234-1B00C9EAF436}" type="datetimeFigureOut">
              <a:rPr lang="ru-RU" smtClean="0"/>
              <a:t>21.02.2024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a:xfrm>
            <a:off x="5689600" y="6324600"/>
            <a:ext cx="812800" cy="441324"/>
          </a:xfrm>
        </p:spPr>
        <p:txBody>
          <a:bodyPr/>
          <a:lstStyle>
            <a:lvl1pPr>
              <a:defRPr>
                <a:solidFill>
                  <a:srgbClr val="FFFFFF"/>
                </a:solidFill>
              </a:defRPr>
            </a:lvl1pPr>
          </a:lstStyle>
          <a:p>
            <a:fld id="{035208F5-5743-4730-AC2E-5055E0F502F1}" type="slidenum">
              <a:rPr lang="ru-RU" smtClean="0"/>
              <a:t>‹#›</a:t>
            </a:fld>
            <a:endParaRPr lang="ru-RU"/>
          </a:p>
        </p:txBody>
      </p:sp>
    </p:spTree>
    <p:extLst>
      <p:ext uri="{BB962C8B-B14F-4D97-AF65-F5344CB8AC3E}">
        <p14:creationId xmlns:p14="http://schemas.microsoft.com/office/powerpoint/2010/main" val="2129216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9" name="Прямоугольник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Прямоугольник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Прямоугольник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Прямоугольник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оугольник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Прямая соединительная линия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Содержимое 19"/>
          <p:cNvSpPr>
            <a:spLocks noGrp="1"/>
          </p:cNvSpPr>
          <p:nvPr>
            <p:ph sz="quarter" idx="1"/>
          </p:nvPr>
        </p:nvSpPr>
        <p:spPr>
          <a:xfrm>
            <a:off x="4165600" y="685800"/>
            <a:ext cx="7518400" cy="5410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Овал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Овал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Номер слайда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fld id="{035208F5-5743-4730-AC2E-5055E0F502F1}" type="slidenum">
              <a:rPr lang="ru-RU" smtClean="0"/>
              <a:t>‹#›</a:t>
            </a:fld>
            <a:endParaRPr lang="ru-RU"/>
          </a:p>
        </p:txBody>
      </p:sp>
      <p:sp>
        <p:nvSpPr>
          <p:cNvPr id="21" name="Прямоугольник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Дата 4"/>
          <p:cNvSpPr>
            <a:spLocks noGrp="1"/>
          </p:cNvSpPr>
          <p:nvPr>
            <p:ph type="dt" sz="half" idx="10"/>
          </p:nvPr>
        </p:nvSpPr>
        <p:spPr/>
        <p:txBody>
          <a:bodyPr/>
          <a:lstStyle/>
          <a:p>
            <a:fld id="{4C01E275-4533-4557-A234-1B00C9EAF436}" type="datetimeFigureOut">
              <a:rPr lang="ru-RU" smtClean="0"/>
              <a:t>21.02.2024</a:t>
            </a:fld>
            <a:endParaRPr lang="ru-RU"/>
          </a:p>
        </p:txBody>
      </p:sp>
      <p:sp>
        <p:nvSpPr>
          <p:cNvPr id="6" name="Нижний колонтитул 5"/>
          <p:cNvSpPr>
            <a:spLocks noGrp="1"/>
          </p:cNvSpPr>
          <p:nvPr>
            <p:ph type="ftr" sz="quarter" idx="11"/>
          </p:nvPr>
        </p:nvSpPr>
        <p:spPr>
          <a:xfrm>
            <a:off x="402336" y="6410848"/>
            <a:ext cx="4511040" cy="365760"/>
          </a:xfrm>
        </p:spPr>
        <p:txBody>
          <a:bodyPr/>
          <a:lstStyle/>
          <a:p>
            <a:endParaRPr lang="ru-RU"/>
          </a:p>
        </p:txBody>
      </p:sp>
    </p:spTree>
    <p:extLst>
      <p:ext uri="{BB962C8B-B14F-4D97-AF65-F5344CB8AC3E}">
        <p14:creationId xmlns:p14="http://schemas.microsoft.com/office/powerpoint/2010/main" val="420935992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1" name="Прямая соединительная линия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Прямоугольник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Прямоугольник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Прямоугольник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Овал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Овал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Номер слайда 6"/>
          <p:cNvSpPr>
            <a:spLocks noGrp="1"/>
          </p:cNvSpPr>
          <p:nvPr>
            <p:ph type="sldNum" sz="quarter" idx="12"/>
          </p:nvPr>
        </p:nvSpPr>
        <p:spPr>
          <a:xfrm>
            <a:off x="1828800" y="312739"/>
            <a:ext cx="609600" cy="441325"/>
          </a:xfrm>
        </p:spPr>
        <p:txBody>
          <a:bodyPr/>
          <a:lstStyle/>
          <a:p>
            <a:fld id="{035208F5-5743-4730-AC2E-5055E0F502F1}" type="slidenum">
              <a:rPr lang="ru-RU" smtClean="0"/>
              <a:t>‹#›</a:t>
            </a:fld>
            <a:endParaRPr lang="ru-RU"/>
          </a:p>
        </p:txBody>
      </p:sp>
      <p:sp>
        <p:nvSpPr>
          <p:cNvPr id="2" name="Заголовок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000500" y="609600"/>
            <a:ext cx="7823200" cy="4267200"/>
          </a:xfrm>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22" name="Прямоугольник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Дата 4"/>
          <p:cNvSpPr>
            <a:spLocks noGrp="1"/>
          </p:cNvSpPr>
          <p:nvPr>
            <p:ph type="dt" sz="half" idx="10"/>
          </p:nvPr>
        </p:nvSpPr>
        <p:spPr>
          <a:xfrm>
            <a:off x="7717536" y="6404984"/>
            <a:ext cx="4059936" cy="365760"/>
          </a:xfrm>
        </p:spPr>
        <p:txBody>
          <a:bodyPr/>
          <a:lstStyle/>
          <a:p>
            <a:fld id="{4C01E275-4533-4557-A234-1B00C9EAF436}" type="datetimeFigureOut">
              <a:rPr lang="ru-RU" smtClean="0"/>
              <a:t>21.02.2024</a:t>
            </a:fld>
            <a:endParaRPr lang="ru-RU"/>
          </a:p>
        </p:txBody>
      </p:sp>
      <p:sp>
        <p:nvSpPr>
          <p:cNvPr id="6" name="Нижний колонтитул 5"/>
          <p:cNvSpPr>
            <a:spLocks noGrp="1"/>
          </p:cNvSpPr>
          <p:nvPr>
            <p:ph type="ftr" sz="quarter" idx="11"/>
          </p:nvPr>
        </p:nvSpPr>
        <p:spPr>
          <a:xfrm>
            <a:off x="402336" y="6410848"/>
            <a:ext cx="4779264" cy="365760"/>
          </a:xfrm>
        </p:spPr>
        <p:txBody>
          <a:bodyPr/>
          <a:lstStyle/>
          <a:p>
            <a:endParaRPr lang="ru-RU"/>
          </a:p>
        </p:txBody>
      </p:sp>
    </p:spTree>
    <p:extLst>
      <p:ext uri="{BB962C8B-B14F-4D97-AF65-F5344CB8AC3E}">
        <p14:creationId xmlns:p14="http://schemas.microsoft.com/office/powerpoint/2010/main" val="2150233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Дата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4C01E275-4533-4557-A234-1B00C9EAF436}" type="datetimeFigureOut">
              <a:rPr lang="ru-RU" smtClean="0"/>
              <a:t>21.02.2024</a:t>
            </a:fld>
            <a:endParaRPr lang="ru-RU"/>
          </a:p>
        </p:txBody>
      </p:sp>
      <p:sp>
        <p:nvSpPr>
          <p:cNvPr id="3" name="Нижний колонтитул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ru-RU"/>
          </a:p>
        </p:txBody>
      </p:sp>
      <p:sp>
        <p:nvSpPr>
          <p:cNvPr id="8" name="Прямоугольник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Прямая соединительная линия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Овал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Овал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Номер слайда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035208F5-5743-4730-AC2E-5055E0F502F1}" type="slidenum">
              <a:rPr lang="ru-RU" smtClean="0"/>
              <a:t>‹#›</a:t>
            </a:fld>
            <a:endParaRPr lang="ru-RU"/>
          </a:p>
        </p:txBody>
      </p:sp>
      <p:sp>
        <p:nvSpPr>
          <p:cNvPr id="22" name="Заголовок 21"/>
          <p:cNvSpPr>
            <a:spLocks noGrp="1"/>
          </p:cNvSpPr>
          <p:nvPr>
            <p:ph type="title"/>
          </p:nvPr>
        </p:nvSpPr>
        <p:spPr>
          <a:xfrm>
            <a:off x="402336" y="228600"/>
            <a:ext cx="11379200" cy="758952"/>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Tree>
    <p:extLst>
      <p:ext uri="{BB962C8B-B14F-4D97-AF65-F5344CB8AC3E}">
        <p14:creationId xmlns:p14="http://schemas.microsoft.com/office/powerpoint/2010/main" val="16318695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14599" y="130435"/>
            <a:ext cx="6945924" cy="1569660"/>
          </a:xfrm>
          <a:prstGeom prst="rect">
            <a:avLst/>
          </a:prstGeom>
          <a:noFill/>
        </p:spPr>
        <p:txBody>
          <a:bodyPr wrap="square" rtlCol="0">
            <a:spAutoFit/>
          </a:bodyPr>
          <a:lstStyle/>
          <a:p>
            <a:pPr algn="ctr"/>
            <a:r>
              <a:rPr lang="kk-KZ" sz="2400" dirty="0" smtClean="0"/>
              <a:t>Әл-Фараби атындағы Қазақ Ұлттық Университеті</a:t>
            </a:r>
          </a:p>
          <a:p>
            <a:pPr algn="ctr"/>
            <a:r>
              <a:rPr lang="kk-KZ" sz="2400" dirty="0" smtClean="0"/>
              <a:t>Биология және биотехнология факультеті</a:t>
            </a:r>
          </a:p>
          <a:p>
            <a:pPr algn="ctr"/>
            <a:r>
              <a:rPr lang="kk-KZ" sz="2400" dirty="0" smtClean="0"/>
              <a:t>Биофизика, биомедицина және нейроғылым кафедрасы </a:t>
            </a:r>
            <a:endParaRPr lang="ru-RU" sz="2400" dirty="0"/>
          </a:p>
        </p:txBody>
      </p:sp>
      <p:sp>
        <p:nvSpPr>
          <p:cNvPr id="10" name="TextBox 9"/>
          <p:cNvSpPr txBox="1"/>
          <p:nvPr/>
        </p:nvSpPr>
        <p:spPr>
          <a:xfrm>
            <a:off x="923193" y="2801807"/>
            <a:ext cx="10374923" cy="892552"/>
          </a:xfrm>
          <a:prstGeom prst="rect">
            <a:avLst/>
          </a:prstGeom>
          <a:noFill/>
        </p:spPr>
        <p:txBody>
          <a:bodyPr wrap="square" rtlCol="0">
            <a:spAutoFit/>
          </a:bodyPr>
          <a:lstStyle/>
          <a:p>
            <a:pPr algn="ctr"/>
            <a:r>
              <a:rPr lang="kk-KZ" sz="2800" b="1" dirty="0" smtClean="0"/>
              <a:t>Лекция №</a:t>
            </a:r>
            <a:r>
              <a:rPr lang="kk-KZ" sz="2800" b="1" dirty="0"/>
              <a:t>7</a:t>
            </a:r>
            <a:endParaRPr lang="kk-KZ" sz="2800" b="1" dirty="0" smtClean="0"/>
          </a:p>
          <a:p>
            <a:pPr algn="ctr"/>
            <a:r>
              <a:rPr lang="kk-KZ" sz="2400" b="1" dirty="0"/>
              <a:t>Тақырыбы</a:t>
            </a:r>
            <a:r>
              <a:rPr lang="kk-KZ" sz="2400" b="1" dirty="0" smtClean="0"/>
              <a:t>: </a:t>
            </a:r>
            <a:r>
              <a:rPr lang="kk-KZ" sz="2400" dirty="0" smtClean="0"/>
              <a:t>Антигендердің </a:t>
            </a:r>
            <a:r>
              <a:rPr lang="kk-KZ" sz="2400" dirty="0"/>
              <a:t>патология кезіндегі өзгерістері</a:t>
            </a:r>
            <a:endParaRPr lang="ru-RU" sz="2400" dirty="0"/>
          </a:p>
        </p:txBody>
      </p:sp>
      <p:sp>
        <p:nvSpPr>
          <p:cNvPr id="11" name="TextBox 10"/>
          <p:cNvSpPr txBox="1"/>
          <p:nvPr/>
        </p:nvSpPr>
        <p:spPr>
          <a:xfrm>
            <a:off x="8493370" y="5688623"/>
            <a:ext cx="3341077" cy="369332"/>
          </a:xfrm>
          <a:prstGeom prst="rect">
            <a:avLst/>
          </a:prstGeom>
          <a:noFill/>
        </p:spPr>
        <p:txBody>
          <a:bodyPr wrap="square" rtlCol="0">
            <a:spAutoFit/>
          </a:bodyPr>
          <a:lstStyle/>
          <a:p>
            <a:r>
              <a:rPr lang="kk-KZ" b="1" dirty="0" smtClean="0"/>
              <a:t>Дәріскер: </a:t>
            </a:r>
            <a:r>
              <a:rPr lang="kk-KZ" dirty="0" smtClean="0"/>
              <a:t>Атанбаева Г.К.</a:t>
            </a:r>
            <a:endParaRPr lang="ru-RU" dirty="0"/>
          </a:p>
        </p:txBody>
      </p:sp>
      <p:pic>
        <p:nvPicPr>
          <p:cNvPr id="12" name="Рисунок 11"/>
          <p:cNvPicPr>
            <a:picLocks noChangeAspect="1"/>
          </p:cNvPicPr>
          <p:nvPr/>
        </p:nvPicPr>
        <p:blipFill>
          <a:blip r:embed="rId2"/>
          <a:stretch>
            <a:fillRect/>
          </a:stretch>
        </p:blipFill>
        <p:spPr>
          <a:xfrm>
            <a:off x="499101" y="71314"/>
            <a:ext cx="1936367" cy="1862994"/>
          </a:xfrm>
          <a:prstGeom prst="rect">
            <a:avLst/>
          </a:prstGeom>
        </p:spPr>
      </p:pic>
      <p:pic>
        <p:nvPicPr>
          <p:cNvPr id="13" name="Рисунок 12"/>
          <p:cNvPicPr>
            <a:picLocks noChangeAspect="1"/>
          </p:cNvPicPr>
          <p:nvPr/>
        </p:nvPicPr>
        <p:blipFill>
          <a:blip r:embed="rId3"/>
          <a:stretch>
            <a:fillRect/>
          </a:stretch>
        </p:blipFill>
        <p:spPr>
          <a:xfrm>
            <a:off x="9961684" y="130435"/>
            <a:ext cx="2110153" cy="1926124"/>
          </a:xfrm>
          <a:prstGeom prst="rect">
            <a:avLst/>
          </a:prstGeom>
        </p:spPr>
      </p:pic>
    </p:spTree>
    <p:extLst>
      <p:ext uri="{BB962C8B-B14F-4D97-AF65-F5344CB8AC3E}">
        <p14:creationId xmlns:p14="http://schemas.microsoft.com/office/powerpoint/2010/main" val="7808200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7893" y="177830"/>
            <a:ext cx="11450515" cy="6795707"/>
          </a:xfrm>
          <a:prstGeom prst="rect">
            <a:avLst/>
          </a:prstGeom>
        </p:spPr>
        <p:txBody>
          <a:bodyPr wrap="square">
            <a:spAutoFit/>
          </a:bodyPr>
          <a:lstStyle/>
          <a:p>
            <a:pPr algn="just">
              <a:lnSpc>
                <a:spcPct val="120000"/>
              </a:lnSpc>
            </a:pPr>
            <a:r>
              <a:rPr lang="kk-KZ" b="1" i="1" dirty="0" smtClean="0">
                <a:latin typeface="Times New Roman" pitchFamily="18" charset="0"/>
                <a:cs typeface="Times New Roman" pitchFamily="18" charset="0"/>
              </a:rPr>
              <a:t>Молекулалық </a:t>
            </a:r>
            <a:r>
              <a:rPr lang="kk-KZ" b="1" i="1" dirty="0">
                <a:latin typeface="Times New Roman" pitchFamily="18" charset="0"/>
                <a:cs typeface="Times New Roman" pitchFamily="18" charset="0"/>
              </a:rPr>
              <a:t>құрылысы бойынша</a:t>
            </a:r>
            <a:r>
              <a:rPr lang="kk-KZ" i="1" dirty="0">
                <a:latin typeface="Times New Roman" pitchFamily="18" charset="0"/>
                <a:cs typeface="Times New Roman" pitchFamily="18" charset="0"/>
              </a:rPr>
              <a:t>: </a:t>
            </a:r>
            <a:r>
              <a:rPr lang="kk-KZ" dirty="0">
                <a:latin typeface="Times New Roman" pitchFamily="18" charset="0"/>
                <a:cs typeface="Times New Roman" pitchFamily="18" charset="0"/>
              </a:rPr>
              <a:t>глобулиндік (молекуласы шар тәрізді) және фибриларлық (жіп тәрізді).</a:t>
            </a:r>
          </a:p>
          <a:p>
            <a:pPr algn="just">
              <a:lnSpc>
                <a:spcPct val="120000"/>
              </a:lnSpc>
            </a:pPr>
            <a:r>
              <a:rPr lang="kk-KZ" b="1" i="1" dirty="0">
                <a:latin typeface="Times New Roman" pitchFamily="18" charset="0"/>
                <a:cs typeface="Times New Roman" pitchFamily="18" charset="0"/>
              </a:rPr>
              <a:t>Иммуногендік дәрежесі бойынша: </a:t>
            </a:r>
            <a:r>
              <a:rPr lang="kk-KZ" dirty="0">
                <a:latin typeface="Times New Roman" pitchFamily="18" charset="0"/>
                <a:cs typeface="Times New Roman" pitchFamily="18" charset="0"/>
              </a:rPr>
              <a:t>құнды және құнсыз болып бөлінеді.</a:t>
            </a:r>
          </a:p>
          <a:p>
            <a:pPr algn="just">
              <a:lnSpc>
                <a:spcPct val="120000"/>
              </a:lnSpc>
            </a:pPr>
            <a:r>
              <a:rPr lang="kk-KZ" dirty="0">
                <a:latin typeface="Times New Roman" pitchFamily="18" charset="0"/>
                <a:cs typeface="Times New Roman" pitchFamily="18" charset="0"/>
              </a:rPr>
              <a:t>Құнды антигендердің жоғарғы дәрежелі антигендігі мен иммуногендігі бар. Сезімтал организмнің иммундық жүйесі олардың еңгеніне антидене өндірумен жауап қайтарады. Әдетте ондай заттардың молекулалық салмағы (10 кДа жоғары) жеткілікті, үлкен көлемді молекуласы (бөлшек) глобула тәрізді, сонымен қатар, иммундық факторлармен тығыз байланысқа түседі. </a:t>
            </a:r>
          </a:p>
          <a:p>
            <a:pPr algn="just">
              <a:lnSpc>
                <a:spcPct val="120000"/>
              </a:lnSpc>
            </a:pPr>
            <a:r>
              <a:rPr lang="kk-KZ" dirty="0">
                <a:latin typeface="Times New Roman" pitchFamily="18" charset="0"/>
                <a:cs typeface="Times New Roman" pitchFamily="18" charset="0"/>
              </a:rPr>
              <a:t>Құнсыз антигендер, немесе гаптендер ( терминді К.Ландштейнер ұсынған) керісінше, қалыпты жағдайда организмге еңгізген кезде иммундық жауап туғыза алмайды, өйткені оның молекулалық салмағы өте төмен. Бірақ, антигендік қасиетін жоғалтпағандықтан олар дайын, не түзілген иммунитет факторларымен өзіндік қатынасқа (антиденелер, лимфоциттер) түсе алады</a:t>
            </a:r>
            <a:r>
              <a:rPr lang="kk-KZ" dirty="0" smtClean="0">
                <a:latin typeface="Times New Roman" pitchFamily="18" charset="0"/>
                <a:cs typeface="Times New Roman" pitchFamily="18" charset="0"/>
              </a:rPr>
              <a:t>.</a:t>
            </a:r>
          </a:p>
          <a:p>
            <a:pPr algn="just"/>
            <a:r>
              <a:rPr lang="kk-KZ" b="1" i="1" dirty="0">
                <a:latin typeface="Times New Roman" pitchFamily="18" charset="0"/>
                <a:cs typeface="Times New Roman" pitchFamily="18" charset="0"/>
              </a:rPr>
              <a:t>Бөгделік дәрежесі</a:t>
            </a:r>
            <a:r>
              <a:rPr lang="kk-KZ" dirty="0">
                <a:latin typeface="Times New Roman" pitchFamily="18" charset="0"/>
                <a:cs typeface="Times New Roman" pitchFamily="18" charset="0"/>
              </a:rPr>
              <a:t> бойынша: ксено-, алло-, изоантигендер бар.</a:t>
            </a:r>
          </a:p>
          <a:p>
            <a:pPr algn="just"/>
            <a:r>
              <a:rPr lang="kk-KZ" i="1" dirty="0">
                <a:latin typeface="Times New Roman" pitchFamily="18" charset="0"/>
                <a:cs typeface="Times New Roman" pitchFamily="18" charset="0"/>
              </a:rPr>
              <a:t>Ксеногенді антигендер </a:t>
            </a:r>
            <a:r>
              <a:rPr lang="kk-KZ" dirty="0">
                <a:latin typeface="Times New Roman" pitchFamily="18" charset="0"/>
                <a:cs typeface="Times New Roman" pitchFamily="18" charset="0"/>
              </a:rPr>
              <a:t>(не гетерологиялық)- эволюциялық даму сатысының ерте мезгілінде құрылған, әр түрге жататын жануарлардың организміне ортақ. Осындай антигендердің бар екенін 1911 жылы Д.Форсман ашқан еді. </a:t>
            </a:r>
          </a:p>
          <a:p>
            <a:pPr algn="just"/>
            <a:r>
              <a:rPr lang="kk-KZ" i="1" dirty="0">
                <a:latin typeface="Times New Roman" pitchFamily="18" charset="0"/>
                <a:cs typeface="Times New Roman" pitchFamily="18" charset="0"/>
              </a:rPr>
              <a:t>Аллоантигендер </a:t>
            </a:r>
            <a:r>
              <a:rPr lang="kk-KZ" dirty="0">
                <a:latin typeface="Times New Roman" pitchFamily="18" charset="0"/>
                <a:cs typeface="Times New Roman" pitchFamily="18" charset="0"/>
              </a:rPr>
              <a:t>- генетикалық туыс емес, бірақ бүр түрге жататын организмдерге ортақ заттар. Аллогендік антигендерді негіздеп организмдердің жалпы популяциясын жеке топтарға бөлуге болады. Аллоантигендердің мысалы ретінде адам қанының топқа бөлінуін (АВО жүйесі т.б.) келтіруге болады.</a:t>
            </a:r>
          </a:p>
          <a:p>
            <a:pPr algn="just"/>
            <a:r>
              <a:rPr lang="kk-KZ" i="1" dirty="0">
                <a:latin typeface="Times New Roman" pitchFamily="18" charset="0"/>
                <a:cs typeface="Times New Roman" pitchFamily="18" charset="0"/>
              </a:rPr>
              <a:t>Изогендік антигендер </a:t>
            </a:r>
            <a:r>
              <a:rPr lang="kk-KZ" dirty="0">
                <a:latin typeface="Times New Roman" pitchFamily="18" charset="0"/>
                <a:cs typeface="Times New Roman" pitchFamily="18" charset="0"/>
              </a:rPr>
              <a:t>(дербестік)-генетикалық ұқсас ағзаларға, мысалы бір атадан туған бірұрықты егіздерге ортақ.. Олардың арасында тінді (изотрансплантант) бірінен біріне ауыстырғанда оның толық иммунологиялық сәйкестігі болғандықтан реципиентпен бөлініп шығарылмайды. Мысал үшін адам арасындағы гистиосәйкестік, ал микробтарда өзгермейтін типтік антигендерін келтіруге болады.</a:t>
            </a:r>
          </a:p>
          <a:p>
            <a:pPr algn="just">
              <a:lnSpc>
                <a:spcPct val="120000"/>
              </a:lnSpc>
            </a:pPr>
            <a:endParaRPr lang="kk-KZ" dirty="0">
              <a:latin typeface="Times New Roman" pitchFamily="18" charset="0"/>
              <a:cs typeface="Times New Roman" pitchFamily="18" charset="0"/>
            </a:endParaRPr>
          </a:p>
          <a:p>
            <a:pPr algn="just"/>
            <a:endParaRPr lang="kk-KZ" dirty="0">
              <a:latin typeface="Times New Roman" pitchFamily="18" charset="0"/>
              <a:cs typeface="Times New Roman" pitchFamily="18" charset="0"/>
            </a:endParaRPr>
          </a:p>
        </p:txBody>
      </p:sp>
    </p:spTree>
    <p:extLst>
      <p:ext uri="{BB962C8B-B14F-4D97-AF65-F5344CB8AC3E}">
        <p14:creationId xmlns:p14="http://schemas.microsoft.com/office/powerpoint/2010/main" val="724287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77129" y="725052"/>
            <a:ext cx="7010791" cy="5355312"/>
          </a:xfrm>
          <a:prstGeom prst="rect">
            <a:avLst/>
          </a:prstGeom>
        </p:spPr>
        <p:txBody>
          <a:bodyPr wrap="square">
            <a:spAutoFit/>
          </a:bodyPr>
          <a:lstStyle/>
          <a:p>
            <a:pPr algn="just"/>
            <a:r>
              <a:rPr lang="kk-KZ" dirty="0">
                <a:latin typeface="Times New Roman" pitchFamily="18" charset="0"/>
                <a:cs typeface="Times New Roman" pitchFamily="18" charset="0"/>
              </a:rPr>
              <a:t>Заттың физика-химиялық қасиетіне, организмге ену жағдайына, макроорганизмнің реакциясы мен тітіркенушілігіне байланысты </a:t>
            </a:r>
            <a:r>
              <a:rPr lang="kk-KZ" b="1" dirty="0">
                <a:latin typeface="Times New Roman" pitchFamily="18" charset="0"/>
                <a:cs typeface="Times New Roman" pitchFamily="18" charset="0"/>
              </a:rPr>
              <a:t>иммуногендер,</a:t>
            </a:r>
            <a:r>
              <a:rPr lang="kk-KZ" dirty="0">
                <a:latin typeface="Times New Roman" pitchFamily="18" charset="0"/>
                <a:cs typeface="Times New Roman" pitchFamily="18" charset="0"/>
              </a:rPr>
              <a:t> </a:t>
            </a:r>
            <a:r>
              <a:rPr lang="kk-KZ" b="1" dirty="0">
                <a:latin typeface="Times New Roman" pitchFamily="18" charset="0"/>
                <a:cs typeface="Times New Roman" pitchFamily="18" charset="0"/>
              </a:rPr>
              <a:t>толерогендер</a:t>
            </a:r>
            <a:r>
              <a:rPr lang="kk-KZ" dirty="0">
                <a:latin typeface="Times New Roman" pitchFamily="18" charset="0"/>
                <a:cs typeface="Times New Roman" pitchFamily="18" charset="0"/>
              </a:rPr>
              <a:t> және </a:t>
            </a:r>
            <a:r>
              <a:rPr lang="kk-KZ" b="1" dirty="0">
                <a:latin typeface="Times New Roman" pitchFamily="18" charset="0"/>
                <a:cs typeface="Times New Roman" pitchFamily="18" charset="0"/>
              </a:rPr>
              <a:t>аллергендер</a:t>
            </a:r>
            <a:r>
              <a:rPr lang="kk-KZ" dirty="0">
                <a:latin typeface="Times New Roman" pitchFamily="18" charset="0"/>
                <a:cs typeface="Times New Roman" pitchFamily="18" charset="0"/>
              </a:rPr>
              <a:t> болып бөлінеді.</a:t>
            </a:r>
          </a:p>
          <a:p>
            <a:pPr algn="just"/>
            <a:r>
              <a:rPr lang="kk-KZ" i="1" dirty="0">
                <a:latin typeface="Times New Roman" pitchFamily="18" charset="0"/>
                <a:cs typeface="Times New Roman" pitchFamily="18" charset="0"/>
              </a:rPr>
              <a:t>Иммуногендер</a:t>
            </a:r>
            <a:r>
              <a:rPr lang="kk-KZ" dirty="0">
                <a:latin typeface="Times New Roman" pitchFamily="18" charset="0"/>
                <a:cs typeface="Times New Roman" pitchFamily="18" charset="0"/>
              </a:rPr>
              <a:t> ағзаға түскен кезде иммундық жүйенің жемісті реакциясын тудырып, иммундық факторлардың (антидене, антиреактивті лимфоциттердің клоны) бөлініп шығарылуымен айғақталады. Клиникалық тәжірибеде иммуногендер иммундыдиагностика, иммундық емдеу және бірталай патологиялық жағдайлардың иммунды алдын алу үшін қолданылады.</a:t>
            </a:r>
          </a:p>
          <a:p>
            <a:pPr algn="just"/>
            <a:r>
              <a:rPr lang="kk-KZ" i="1" dirty="0">
                <a:latin typeface="Times New Roman" pitchFamily="18" charset="0"/>
                <a:cs typeface="Times New Roman" pitchFamily="18" charset="0"/>
              </a:rPr>
              <a:t>Толерогеннің </a:t>
            </a:r>
            <a:r>
              <a:rPr lang="kk-KZ" dirty="0">
                <a:latin typeface="Times New Roman" pitchFamily="18" charset="0"/>
                <a:cs typeface="Times New Roman" pitchFamily="18" charset="0"/>
              </a:rPr>
              <a:t>иммуногенге керісінше қасиеті болады. Ол жүре келе пайда болған иммундық жүйемен кездекен кезде альтернативті механизмдердің іске қосылуына себепкер болып, иммунологиялық толеранттылық, не болмаса эпитопқа жауап бермеушілікті тудырады Толерогендер міндетті түрде коллоидтық ерітінділердің мономерлік, төмен молекулалық салмақты, жоғары дәрежелі эпитоптық тығыздығы және дисперстігімен сипатталды. Иммунологиялық бұзылыстардың, аллергияның алдын алу және емдеу мақсатында толерогенді жеке антигендерге жасанды жауап бермеушілікті тудыру үшін қолданады.</a:t>
            </a:r>
          </a:p>
        </p:txBody>
      </p:sp>
      <p:pic>
        <p:nvPicPr>
          <p:cNvPr id="3" name="Рисунок 2"/>
          <p:cNvPicPr>
            <a:picLocks noChangeAspect="1"/>
          </p:cNvPicPr>
          <p:nvPr/>
        </p:nvPicPr>
        <p:blipFill>
          <a:blip r:embed="rId2"/>
          <a:stretch>
            <a:fillRect/>
          </a:stretch>
        </p:blipFill>
        <p:spPr>
          <a:xfrm>
            <a:off x="7750175" y="1203960"/>
            <a:ext cx="390525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41017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56492" y="373275"/>
            <a:ext cx="6096000" cy="5632311"/>
          </a:xfrm>
          <a:prstGeom prst="rect">
            <a:avLst/>
          </a:prstGeom>
        </p:spPr>
        <p:txBody>
          <a:bodyPr>
            <a:spAutoFit/>
          </a:bodyPr>
          <a:lstStyle/>
          <a:p>
            <a:pPr algn="ctr"/>
            <a:r>
              <a:rPr lang="ru-RU" b="1" dirty="0"/>
              <a:t>Адам </a:t>
            </a:r>
            <a:r>
              <a:rPr lang="ru-RU" b="1" dirty="0" err="1"/>
              <a:t>ағзасының</a:t>
            </a:r>
            <a:r>
              <a:rPr lang="ru-RU" b="1" dirty="0"/>
              <a:t> </a:t>
            </a:r>
            <a:r>
              <a:rPr lang="ru-RU" b="1" dirty="0" err="1" smtClean="0"/>
              <a:t>антигендері</a:t>
            </a:r>
            <a:endParaRPr lang="ru-RU" b="1" dirty="0" smtClean="0"/>
          </a:p>
          <a:p>
            <a:pPr algn="ctr"/>
            <a:endParaRPr lang="ru-RU" dirty="0"/>
          </a:p>
          <a:p>
            <a:pPr algn="just"/>
            <a:r>
              <a:rPr lang="ru-RU" dirty="0"/>
              <a:t>Адам </a:t>
            </a:r>
            <a:r>
              <a:rPr lang="ru-RU" dirty="0" err="1"/>
              <a:t>организмінің</a:t>
            </a:r>
            <a:r>
              <a:rPr lang="ru-RU" dirty="0"/>
              <a:t> </a:t>
            </a:r>
            <a:r>
              <a:rPr lang="ru-RU" dirty="0" err="1"/>
              <a:t>тінінің</a:t>
            </a:r>
            <a:r>
              <a:rPr lang="ru-RU" dirty="0"/>
              <a:t> </a:t>
            </a:r>
            <a:r>
              <a:rPr lang="ru-RU" dirty="0" err="1"/>
              <a:t>аллоантигендік</a:t>
            </a:r>
            <a:r>
              <a:rPr lang="ru-RU" dirty="0"/>
              <a:t> </a:t>
            </a:r>
            <a:r>
              <a:rPr lang="ru-RU" dirty="0" err="1"/>
              <a:t>қасиеті</a:t>
            </a:r>
            <a:r>
              <a:rPr lang="ru-RU" dirty="0"/>
              <a:t> бар </a:t>
            </a:r>
            <a:r>
              <a:rPr lang="ru-RU" dirty="0" err="1"/>
              <a:t>екенін</a:t>
            </a:r>
            <a:r>
              <a:rPr lang="ru-RU" dirty="0"/>
              <a:t> </a:t>
            </a:r>
            <a:r>
              <a:rPr lang="ru-RU" b="1" dirty="0"/>
              <a:t>1900 </a:t>
            </a:r>
            <a:r>
              <a:rPr lang="ru-RU" b="1" dirty="0" err="1"/>
              <a:t>жылы</a:t>
            </a:r>
            <a:r>
              <a:rPr lang="ru-RU" b="1" dirty="0"/>
              <a:t> </a:t>
            </a:r>
            <a:r>
              <a:rPr lang="ru-RU" b="1" dirty="0" err="1"/>
              <a:t>К.Ландштейнер</a:t>
            </a:r>
            <a:r>
              <a:rPr lang="ru-RU" b="1" dirty="0"/>
              <a:t> </a:t>
            </a:r>
            <a:r>
              <a:rPr lang="ru-RU" dirty="0" err="1"/>
              <a:t>дәлелдеген</a:t>
            </a:r>
            <a:r>
              <a:rPr lang="ru-RU" dirty="0"/>
              <a:t>. </a:t>
            </a:r>
            <a:r>
              <a:rPr lang="ru-RU" dirty="0" err="1"/>
              <a:t>Сол</a:t>
            </a:r>
            <a:r>
              <a:rPr lang="ru-RU" dirty="0"/>
              <a:t> </a:t>
            </a:r>
            <a:r>
              <a:rPr lang="ru-RU" dirty="0" err="1"/>
              <a:t>уақыттан</a:t>
            </a:r>
            <a:r>
              <a:rPr lang="ru-RU" dirty="0"/>
              <a:t> </a:t>
            </a:r>
            <a:r>
              <a:rPr lang="ru-RU" dirty="0" err="1"/>
              <a:t>бастап</a:t>
            </a:r>
            <a:r>
              <a:rPr lang="ru-RU" dirty="0"/>
              <a:t> </a:t>
            </a:r>
            <a:r>
              <a:rPr lang="ru-RU" dirty="0" err="1"/>
              <a:t>адам</a:t>
            </a:r>
            <a:r>
              <a:rPr lang="ru-RU" dirty="0"/>
              <a:t> </a:t>
            </a:r>
            <a:r>
              <a:rPr lang="ru-RU" dirty="0" err="1"/>
              <a:t>организмінде</a:t>
            </a:r>
            <a:r>
              <a:rPr lang="ru-RU" dirty="0"/>
              <a:t> </a:t>
            </a:r>
            <a:r>
              <a:rPr lang="ru-RU" dirty="0" err="1"/>
              <a:t>алуан</a:t>
            </a:r>
            <a:r>
              <a:rPr lang="ru-RU" dirty="0"/>
              <a:t> </a:t>
            </a:r>
            <a:r>
              <a:rPr lang="ru-RU" dirty="0" err="1"/>
              <a:t>санды</a:t>
            </a:r>
            <a:r>
              <a:rPr lang="ru-RU" dirty="0"/>
              <a:t> </a:t>
            </a:r>
            <a:r>
              <a:rPr lang="ru-RU" dirty="0" err="1"/>
              <a:t>антигендердің</a:t>
            </a:r>
            <a:r>
              <a:rPr lang="ru-RU" dirty="0"/>
              <a:t> </a:t>
            </a:r>
            <a:r>
              <a:rPr lang="ru-RU" dirty="0" err="1"/>
              <a:t>түрі</a:t>
            </a:r>
            <a:r>
              <a:rPr lang="ru-RU" dirty="0"/>
              <a:t> </a:t>
            </a:r>
            <a:r>
              <a:rPr lang="ru-RU" dirty="0" err="1"/>
              <a:t>табылды</a:t>
            </a:r>
            <a:r>
              <a:rPr lang="ru-RU" dirty="0"/>
              <a:t>. </a:t>
            </a:r>
            <a:r>
              <a:rPr lang="ru-RU" dirty="0" err="1"/>
              <a:t>Бұл</a:t>
            </a:r>
            <a:r>
              <a:rPr lang="ru-RU" dirty="0"/>
              <a:t> </a:t>
            </a:r>
            <a:r>
              <a:rPr lang="ru-RU" dirty="0" err="1"/>
              <a:t>биологиялық</a:t>
            </a:r>
            <a:r>
              <a:rPr lang="ru-RU" dirty="0"/>
              <a:t> </a:t>
            </a:r>
            <a:r>
              <a:rPr lang="ru-RU" dirty="0" err="1"/>
              <a:t>объектілер</a:t>
            </a:r>
            <a:r>
              <a:rPr lang="ru-RU" dirty="0"/>
              <a:t> </a:t>
            </a:r>
            <a:r>
              <a:rPr lang="ru-RU" dirty="0" err="1"/>
              <a:t>бүкіл</a:t>
            </a:r>
            <a:r>
              <a:rPr lang="ru-RU" dirty="0"/>
              <a:t> </a:t>
            </a:r>
            <a:r>
              <a:rPr lang="ru-RU" dirty="0" err="1"/>
              <a:t>организмнің</a:t>
            </a:r>
            <a:r>
              <a:rPr lang="ru-RU" dirty="0"/>
              <a:t> </a:t>
            </a:r>
            <a:r>
              <a:rPr lang="ru-RU" dirty="0" err="1"/>
              <a:t>нәтижелі</a:t>
            </a:r>
            <a:r>
              <a:rPr lang="ru-RU" dirty="0"/>
              <a:t> </a:t>
            </a:r>
            <a:r>
              <a:rPr lang="ru-RU" dirty="0" err="1"/>
              <a:t>өсіп</a:t>
            </a:r>
            <a:r>
              <a:rPr lang="ru-RU" dirty="0"/>
              <a:t>, </a:t>
            </a:r>
            <a:r>
              <a:rPr lang="ru-RU" dirty="0" err="1"/>
              <a:t>жұмыс</a:t>
            </a:r>
            <a:r>
              <a:rPr lang="ru-RU" dirty="0"/>
              <a:t> </a:t>
            </a:r>
            <a:r>
              <a:rPr lang="ru-RU" dirty="0" err="1"/>
              <a:t>атқаруы</a:t>
            </a:r>
            <a:r>
              <a:rPr lang="ru-RU" dirty="0"/>
              <a:t> </a:t>
            </a:r>
            <a:r>
              <a:rPr lang="ru-RU" dirty="0" err="1"/>
              <a:t>үшін</a:t>
            </a:r>
            <a:r>
              <a:rPr lang="ru-RU" dirty="0"/>
              <a:t> </a:t>
            </a:r>
            <a:r>
              <a:rPr lang="ru-RU" dirty="0" err="1"/>
              <a:t>қажет</a:t>
            </a:r>
            <a:r>
              <a:rPr lang="ru-RU" dirty="0"/>
              <a:t>. </a:t>
            </a:r>
            <a:r>
              <a:rPr lang="ru-RU" dirty="0" err="1"/>
              <a:t>Сонымен</a:t>
            </a:r>
            <a:r>
              <a:rPr lang="ru-RU" dirty="0"/>
              <a:t> </a:t>
            </a:r>
            <a:r>
              <a:rPr lang="ru-RU" dirty="0" err="1"/>
              <a:t>қатар</a:t>
            </a:r>
            <a:r>
              <a:rPr lang="ru-RU" dirty="0"/>
              <a:t>, </a:t>
            </a:r>
            <a:r>
              <a:rPr lang="ru-RU" dirty="0" err="1"/>
              <a:t>олар</a:t>
            </a:r>
            <a:r>
              <a:rPr lang="ru-RU" dirty="0"/>
              <a:t> трансплантация </a:t>
            </a:r>
            <a:r>
              <a:rPr lang="ru-RU" dirty="0" err="1"/>
              <a:t>кезінде</a:t>
            </a:r>
            <a:r>
              <a:rPr lang="ru-RU" dirty="0"/>
              <a:t> </a:t>
            </a:r>
            <a:r>
              <a:rPr lang="ru-RU" dirty="0" err="1"/>
              <a:t>ағзалар</a:t>
            </a:r>
            <a:r>
              <a:rPr lang="ru-RU" dirty="0"/>
              <a:t> мен </a:t>
            </a:r>
            <a:r>
              <a:rPr lang="ru-RU" dirty="0" err="1"/>
              <a:t>тіндердің</a:t>
            </a:r>
            <a:r>
              <a:rPr lang="ru-RU" dirty="0"/>
              <a:t> </a:t>
            </a:r>
            <a:r>
              <a:rPr lang="ru-RU" dirty="0" err="1"/>
              <a:t>иммунологиялық</a:t>
            </a:r>
            <a:r>
              <a:rPr lang="ru-RU" dirty="0"/>
              <a:t> </a:t>
            </a:r>
            <a:r>
              <a:rPr lang="ru-RU" dirty="0" err="1"/>
              <a:t>сәйкестілігін</a:t>
            </a:r>
            <a:r>
              <a:rPr lang="ru-RU" dirty="0"/>
              <a:t> </a:t>
            </a:r>
            <a:r>
              <a:rPr lang="ru-RU" dirty="0" err="1"/>
              <a:t>анықтау</a:t>
            </a:r>
            <a:r>
              <a:rPr lang="ru-RU" dirty="0"/>
              <a:t>, </a:t>
            </a:r>
            <a:r>
              <a:rPr lang="ru-RU" dirty="0" err="1"/>
              <a:t>клиникалық-лабораториялық</a:t>
            </a:r>
            <a:r>
              <a:rPr lang="ru-RU" dirty="0"/>
              <a:t> диагноз </a:t>
            </a:r>
            <a:r>
              <a:rPr lang="ru-RU" dirty="0" err="1"/>
              <a:t>қою</a:t>
            </a:r>
            <a:r>
              <a:rPr lang="ru-RU" dirty="0"/>
              <a:t> </a:t>
            </a:r>
            <a:r>
              <a:rPr lang="ru-RU" dirty="0" err="1"/>
              <a:t>және</a:t>
            </a:r>
            <a:r>
              <a:rPr lang="ru-RU" dirty="0"/>
              <a:t> де </a:t>
            </a:r>
            <a:r>
              <a:rPr lang="ru-RU" dirty="0" err="1"/>
              <a:t>ғылыми</a:t>
            </a:r>
            <a:r>
              <a:rPr lang="ru-RU" dirty="0"/>
              <a:t> </a:t>
            </a:r>
            <a:r>
              <a:rPr lang="ru-RU" dirty="0" err="1"/>
              <a:t>зерттеу</a:t>
            </a:r>
            <a:r>
              <a:rPr lang="ru-RU" dirty="0"/>
              <a:t> </a:t>
            </a:r>
            <a:r>
              <a:rPr lang="ru-RU" dirty="0" err="1"/>
              <a:t>жұмыстарын</a:t>
            </a:r>
            <a:r>
              <a:rPr lang="ru-RU" dirty="0"/>
              <a:t> </a:t>
            </a:r>
            <a:r>
              <a:rPr lang="ru-RU" dirty="0" err="1"/>
              <a:t>жүргізу</a:t>
            </a:r>
            <a:r>
              <a:rPr lang="ru-RU" dirty="0"/>
              <a:t> </a:t>
            </a:r>
            <a:r>
              <a:rPr lang="ru-RU" dirty="0" err="1"/>
              <a:t>үшін</a:t>
            </a:r>
            <a:r>
              <a:rPr lang="ru-RU" dirty="0"/>
              <a:t> аса </a:t>
            </a:r>
            <a:r>
              <a:rPr lang="ru-RU" dirty="0" err="1"/>
              <a:t>маңызды</a:t>
            </a:r>
            <a:r>
              <a:rPr lang="ru-RU" dirty="0"/>
              <a:t> </a:t>
            </a:r>
            <a:r>
              <a:rPr lang="ru-RU" dirty="0" err="1"/>
              <a:t>ақпарат</a:t>
            </a:r>
            <a:r>
              <a:rPr lang="ru-RU" dirty="0"/>
              <a:t> </a:t>
            </a:r>
            <a:r>
              <a:rPr lang="ru-RU" dirty="0" err="1"/>
              <a:t>жеткізеді</a:t>
            </a:r>
            <a:r>
              <a:rPr lang="ru-RU" dirty="0"/>
              <a:t>.</a:t>
            </a:r>
          </a:p>
          <a:p>
            <a:pPr algn="just"/>
            <a:r>
              <a:rPr lang="ru-RU" dirty="0" err="1"/>
              <a:t>Клиникалық</a:t>
            </a:r>
            <a:r>
              <a:rPr lang="ru-RU" dirty="0"/>
              <a:t> </a:t>
            </a:r>
            <a:r>
              <a:rPr lang="ru-RU" dirty="0" err="1"/>
              <a:t>тұрғыдан</a:t>
            </a:r>
            <a:r>
              <a:rPr lang="ru-RU" dirty="0"/>
              <a:t> </a:t>
            </a:r>
            <a:r>
              <a:rPr lang="ru-RU" dirty="0" err="1"/>
              <a:t>топтыспецификалық</a:t>
            </a:r>
            <a:r>
              <a:rPr lang="ru-RU" dirty="0"/>
              <a:t> </a:t>
            </a:r>
            <a:r>
              <a:rPr lang="ru-RU" dirty="0" err="1"/>
              <a:t>аллоантигендердің</a:t>
            </a:r>
            <a:r>
              <a:rPr lang="ru-RU" dirty="0"/>
              <a:t> </a:t>
            </a:r>
            <a:r>
              <a:rPr lang="ru-RU" dirty="0" err="1"/>
              <a:t>арасында</a:t>
            </a:r>
            <a:r>
              <a:rPr lang="ru-RU" dirty="0"/>
              <a:t> </a:t>
            </a:r>
            <a:r>
              <a:rPr lang="ru-RU" dirty="0" err="1"/>
              <a:t>ең</a:t>
            </a:r>
            <a:r>
              <a:rPr lang="ru-RU" dirty="0"/>
              <a:t> </a:t>
            </a:r>
            <a:r>
              <a:rPr lang="ru-RU" dirty="0" err="1"/>
              <a:t>қажеттілері</a:t>
            </a:r>
            <a:r>
              <a:rPr lang="ru-RU" dirty="0"/>
              <a:t> мен </a:t>
            </a:r>
            <a:r>
              <a:rPr lang="ru-RU" dirty="0" err="1"/>
              <a:t>маңыздылары</a:t>
            </a:r>
            <a:r>
              <a:rPr lang="ru-RU" dirty="0"/>
              <a:t> </a:t>
            </a:r>
            <a:r>
              <a:rPr lang="ru-RU" dirty="0" err="1"/>
              <a:t>қан</a:t>
            </a:r>
            <a:r>
              <a:rPr lang="ru-RU" dirty="0"/>
              <a:t> </a:t>
            </a:r>
            <a:r>
              <a:rPr lang="ru-RU" dirty="0" err="1"/>
              <a:t>топтарының</a:t>
            </a:r>
            <a:r>
              <a:rPr lang="ru-RU" dirty="0"/>
              <a:t> </a:t>
            </a:r>
            <a:r>
              <a:rPr lang="ru-RU" dirty="0" err="1"/>
              <a:t>антигені</a:t>
            </a:r>
            <a:r>
              <a:rPr lang="ru-RU" dirty="0"/>
              <a:t>, </a:t>
            </a:r>
            <a:r>
              <a:rPr lang="ru-RU" dirty="0" err="1"/>
              <a:t>жеке</a:t>
            </a:r>
            <a:r>
              <a:rPr lang="ru-RU" dirty="0"/>
              <a:t> </a:t>
            </a:r>
            <a:r>
              <a:rPr lang="ru-RU" dirty="0" err="1"/>
              <a:t>дараның</a:t>
            </a:r>
            <a:r>
              <a:rPr lang="ru-RU" dirty="0"/>
              <a:t> </a:t>
            </a:r>
            <a:r>
              <a:rPr lang="ru-RU" dirty="0" err="1"/>
              <a:t>гистиосәйкестік</a:t>
            </a:r>
            <a:r>
              <a:rPr lang="ru-RU" dirty="0"/>
              <a:t> (</a:t>
            </a:r>
            <a:r>
              <a:rPr lang="ru-RU" dirty="0" err="1"/>
              <a:t>изоантигендер</a:t>
            </a:r>
            <a:r>
              <a:rPr lang="ru-RU" dirty="0"/>
              <a:t>)- </a:t>
            </a:r>
            <a:r>
              <a:rPr lang="ru-RU" dirty="0" err="1"/>
              <a:t>антигендері</a:t>
            </a:r>
            <a:r>
              <a:rPr lang="ru-RU" dirty="0"/>
              <a:t>, орган </a:t>
            </a:r>
            <a:r>
              <a:rPr lang="ru-RU" dirty="0" err="1"/>
              <a:t>және</a:t>
            </a:r>
            <a:r>
              <a:rPr lang="ru-RU" dirty="0"/>
              <a:t> </a:t>
            </a:r>
            <a:r>
              <a:rPr lang="ru-RU" dirty="0" err="1"/>
              <a:t>тін</a:t>
            </a:r>
            <a:r>
              <a:rPr lang="ru-RU" dirty="0"/>
              <a:t> </a:t>
            </a:r>
            <a:r>
              <a:rPr lang="ru-RU" dirty="0" err="1"/>
              <a:t>спецификалықтарының</a:t>
            </a:r>
            <a:r>
              <a:rPr lang="ru-RU" dirty="0"/>
              <a:t> </a:t>
            </a:r>
            <a:r>
              <a:rPr lang="ru-RU" dirty="0" err="1"/>
              <a:t>арасында</a:t>
            </a:r>
            <a:r>
              <a:rPr lang="ru-RU" dirty="0"/>
              <a:t>- </a:t>
            </a:r>
            <a:r>
              <a:rPr lang="ru-RU" dirty="0" err="1"/>
              <a:t>қатерлі</a:t>
            </a:r>
            <a:r>
              <a:rPr lang="ru-RU" dirty="0"/>
              <a:t> </a:t>
            </a:r>
            <a:r>
              <a:rPr lang="ru-RU" dirty="0" err="1"/>
              <a:t>ісіктік</a:t>
            </a:r>
            <a:r>
              <a:rPr lang="ru-RU" dirty="0"/>
              <a:t> </a:t>
            </a:r>
            <a:r>
              <a:rPr lang="ru-RU" dirty="0" err="1"/>
              <a:t>эмбрионалды</a:t>
            </a:r>
            <a:r>
              <a:rPr lang="ru-RU" dirty="0"/>
              <a:t> </a:t>
            </a:r>
            <a:r>
              <a:rPr lang="ru-RU" dirty="0" err="1"/>
              <a:t>антигендер</a:t>
            </a:r>
            <a:r>
              <a:rPr lang="ru-RU" dirty="0"/>
              <a:t> </a:t>
            </a:r>
            <a:r>
              <a:rPr lang="ru-RU" dirty="0" err="1"/>
              <a:t>болып</a:t>
            </a:r>
            <a:r>
              <a:rPr lang="ru-RU" dirty="0"/>
              <a:t> </a:t>
            </a:r>
            <a:r>
              <a:rPr lang="ru-RU" dirty="0" err="1"/>
              <a:t>табылады</a:t>
            </a:r>
            <a:r>
              <a:rPr lang="ru-RU" dirty="0"/>
              <a:t>.</a:t>
            </a:r>
          </a:p>
        </p:txBody>
      </p:sp>
      <p:pic>
        <p:nvPicPr>
          <p:cNvPr id="4" name="Рисунок 3"/>
          <p:cNvPicPr>
            <a:picLocks noChangeAspect="1"/>
          </p:cNvPicPr>
          <p:nvPr/>
        </p:nvPicPr>
        <p:blipFill>
          <a:blip r:embed="rId2"/>
          <a:stretch>
            <a:fillRect/>
          </a:stretch>
        </p:blipFill>
        <p:spPr>
          <a:xfrm>
            <a:off x="7102576" y="1314910"/>
            <a:ext cx="4398544" cy="2749090"/>
          </a:xfrm>
          <a:prstGeom prst="rect">
            <a:avLst/>
          </a:prstGeom>
        </p:spPr>
      </p:pic>
    </p:spTree>
    <p:extLst>
      <p:ext uri="{BB962C8B-B14F-4D97-AF65-F5344CB8AC3E}">
        <p14:creationId xmlns:p14="http://schemas.microsoft.com/office/powerpoint/2010/main" val="765517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360" y="988765"/>
            <a:ext cx="6827520" cy="5078313"/>
          </a:xfrm>
          <a:prstGeom prst="rect">
            <a:avLst/>
          </a:prstGeom>
        </p:spPr>
        <p:txBody>
          <a:bodyPr wrap="square">
            <a:spAutoFit/>
          </a:bodyPr>
          <a:lstStyle/>
          <a:p>
            <a:pPr algn="just"/>
            <a:r>
              <a:rPr lang="ru-RU" dirty="0" err="1">
                <a:latin typeface="Times New Roman" pitchFamily="18" charset="0"/>
                <a:cs typeface="Times New Roman" pitchFamily="18" charset="0"/>
              </a:rPr>
              <a:t>Эритроциттердің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мембранасында</a:t>
            </a:r>
            <a:r>
              <a:rPr lang="ru-RU" dirty="0">
                <a:latin typeface="Times New Roman" pitchFamily="18" charset="0"/>
                <a:cs typeface="Times New Roman" pitchFamily="18" charset="0"/>
              </a:rPr>
              <a:t>  100-ден </a:t>
            </a:r>
            <a:r>
              <a:rPr lang="ru-RU" dirty="0" err="1">
                <a:latin typeface="Times New Roman" pitchFamily="18" charset="0"/>
                <a:cs typeface="Times New Roman" pitchFamily="18" charset="0"/>
              </a:rPr>
              <a:t>артық</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антигендер</a:t>
            </a:r>
            <a:r>
              <a:rPr lang="ru-RU" dirty="0">
                <a:latin typeface="Times New Roman" pitchFamily="18" charset="0"/>
                <a:cs typeface="Times New Roman" pitchFamily="18" charset="0"/>
              </a:rPr>
              <a:t> бар, </a:t>
            </a:r>
            <a:r>
              <a:rPr lang="ru-RU" dirty="0" err="1">
                <a:latin typeface="Times New Roman" pitchFamily="18" charset="0"/>
                <a:cs typeface="Times New Roman" pitchFamily="18" charset="0"/>
              </a:rPr>
              <a:t>олар</a:t>
            </a:r>
            <a:r>
              <a:rPr lang="ru-RU" dirty="0">
                <a:latin typeface="Times New Roman" pitchFamily="18" charset="0"/>
                <a:cs typeface="Times New Roman" pitchFamily="18" charset="0"/>
              </a:rPr>
              <a:t> 19 </a:t>
            </a:r>
            <a:r>
              <a:rPr lang="ru-RU" dirty="0" err="1">
                <a:latin typeface="Times New Roman" pitchFamily="18" charset="0"/>
                <a:cs typeface="Times New Roman" pitchFamily="18" charset="0"/>
              </a:rPr>
              <a:t>жүйеге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бөлінген</a:t>
            </a:r>
            <a:r>
              <a:rPr lang="ru-RU" dirty="0">
                <a:latin typeface="Times New Roman" pitchFamily="18" charset="0"/>
                <a:cs typeface="Times New Roman" pitchFamily="18" charset="0"/>
              </a:rPr>
              <a:t>. Адам </a:t>
            </a:r>
            <a:r>
              <a:rPr lang="ru-RU" dirty="0" err="1">
                <a:latin typeface="Times New Roman" pitchFamily="18" charset="0"/>
                <a:cs typeface="Times New Roman" pitchFamily="18" charset="0"/>
              </a:rPr>
              <a:t>эритроциттерінде</a:t>
            </a:r>
            <a:r>
              <a:rPr lang="ru-RU" dirty="0">
                <a:latin typeface="Times New Roman" pitchFamily="18" charset="0"/>
                <a:cs typeface="Times New Roman" pitchFamily="18" charset="0"/>
              </a:rPr>
              <a:t> </a:t>
            </a:r>
            <a:r>
              <a:rPr lang="kk-KZ" dirty="0">
                <a:latin typeface="Times New Roman" pitchFamily="18" charset="0"/>
                <a:cs typeface="Times New Roman" pitchFamily="18" charset="0"/>
              </a:rPr>
              <a:t>антигенттің үш түрі кездеседі</a:t>
            </a:r>
            <a:r>
              <a:rPr lang="ru-RU" dirty="0">
                <a:latin typeface="Times New Roman" pitchFamily="18" charset="0"/>
                <a:cs typeface="Times New Roman" pitchFamily="18" charset="0"/>
              </a:rPr>
              <a:t>:</a:t>
            </a:r>
          </a:p>
          <a:p>
            <a:pPr algn="just"/>
            <a:r>
              <a:rPr lang="ru-RU" b="1" dirty="0" err="1">
                <a:solidFill>
                  <a:srgbClr val="C00000"/>
                </a:solidFill>
                <a:latin typeface="Times New Roman" pitchFamily="18" charset="0"/>
                <a:cs typeface="Times New Roman" pitchFamily="18" charset="0"/>
              </a:rPr>
              <a:t>Гетерофильді</a:t>
            </a:r>
            <a:r>
              <a:rPr lang="ru-RU" b="1" dirty="0">
                <a:solidFill>
                  <a:srgbClr val="C00000"/>
                </a:solidFill>
                <a:latin typeface="Times New Roman" pitchFamily="18" charset="0"/>
                <a:cs typeface="Times New Roman" pitchFamily="18" charset="0"/>
              </a:rPr>
              <a:t> </a:t>
            </a:r>
            <a:r>
              <a:rPr lang="ru-RU" b="1" dirty="0" err="1">
                <a:solidFill>
                  <a:srgbClr val="C00000"/>
                </a:solidFill>
                <a:latin typeface="Times New Roman" pitchFamily="18" charset="0"/>
                <a:cs typeface="Times New Roman" pitchFamily="18" charset="0"/>
              </a:rPr>
              <a:t>антигендер</a:t>
            </a:r>
            <a:r>
              <a:rPr lang="ru-RU" b="1" dirty="0">
                <a:solidFill>
                  <a:srgbClr val="C00000"/>
                </a:solidFill>
                <a:latin typeface="Times New Roman" pitchFamily="18" charset="0"/>
                <a:cs typeface="Times New Roman" pitchFamily="18" charset="0"/>
              </a:rPr>
              <a:t> </a:t>
            </a:r>
            <a:r>
              <a:rPr lang="ru-RU" dirty="0" err="1">
                <a:latin typeface="Times New Roman" pitchFamily="18" charset="0"/>
                <a:cs typeface="Times New Roman" pitchFamily="18" charset="0"/>
              </a:rPr>
              <a:t>көптеген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жануарларда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және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бактерияларда</a:t>
            </a:r>
            <a:r>
              <a:rPr lang="ru-RU" dirty="0">
                <a:latin typeface="Times New Roman" pitchFamily="18" charset="0"/>
                <a:cs typeface="Times New Roman" pitchFamily="18" charset="0"/>
              </a:rPr>
              <a:t> бар.</a:t>
            </a:r>
          </a:p>
          <a:p>
            <a:pPr algn="just"/>
            <a:r>
              <a:rPr lang="ru-RU" b="1" dirty="0" err="1">
                <a:solidFill>
                  <a:srgbClr val="C00000"/>
                </a:solidFill>
                <a:latin typeface="Times New Roman" pitchFamily="18" charset="0"/>
                <a:cs typeface="Times New Roman" pitchFamily="18" charset="0"/>
              </a:rPr>
              <a:t>Бейспецификалық</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немесе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түрлік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антигендер</a:t>
            </a:r>
            <a:r>
              <a:rPr lang="ru-RU" dirty="0">
                <a:latin typeface="Times New Roman" pitchFamily="18" charset="0"/>
                <a:cs typeface="Times New Roman" pitchFamily="18" charset="0"/>
              </a:rPr>
              <a:t> (видовые). </a:t>
            </a:r>
            <a:r>
              <a:rPr lang="ru-RU" dirty="0" err="1">
                <a:latin typeface="Times New Roman" pitchFamily="18" charset="0"/>
                <a:cs typeface="Times New Roman" pitchFamily="18" charset="0"/>
              </a:rPr>
              <a:t>Мысалы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адамдарда</a:t>
            </a:r>
            <a:r>
              <a:rPr lang="ru-RU" dirty="0">
                <a:latin typeface="Times New Roman" pitchFamily="18" charset="0"/>
                <a:cs typeface="Times New Roman" pitchFamily="18" charset="0"/>
              </a:rPr>
              <a:t> бар, </a:t>
            </a:r>
            <a:r>
              <a:rPr lang="ru-RU" dirty="0" err="1">
                <a:latin typeface="Times New Roman" pitchFamily="18" charset="0"/>
                <a:cs typeface="Times New Roman" pitchFamily="18" charset="0"/>
              </a:rPr>
              <a:t>жануарларда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жоқ</a:t>
            </a:r>
            <a:r>
              <a:rPr lang="ru-RU" dirty="0">
                <a:latin typeface="Times New Roman" pitchFamily="18" charset="0"/>
                <a:cs typeface="Times New Roman" pitchFamily="18" charset="0"/>
              </a:rPr>
              <a:t>.</a:t>
            </a:r>
          </a:p>
          <a:p>
            <a:pPr algn="just"/>
            <a:r>
              <a:rPr lang="ru-RU" b="1" dirty="0" err="1">
                <a:solidFill>
                  <a:srgbClr val="C00000"/>
                </a:solidFill>
                <a:latin typeface="Times New Roman" pitchFamily="18" charset="0"/>
                <a:cs typeface="Times New Roman" pitchFamily="18" charset="0"/>
              </a:rPr>
              <a:t>Спецификалық</a:t>
            </a:r>
            <a:r>
              <a:rPr lang="ru-RU" b="1" dirty="0">
                <a:solidFill>
                  <a:srgbClr val="C00000"/>
                </a:solidFill>
                <a:latin typeface="Times New Roman" pitchFamily="18" charset="0"/>
                <a:cs typeface="Times New Roman" pitchFamily="18" charset="0"/>
              </a:rPr>
              <a:t> </a:t>
            </a:r>
            <a:r>
              <a:rPr lang="ru-RU" b="1" dirty="0" err="1">
                <a:solidFill>
                  <a:srgbClr val="C00000"/>
                </a:solidFill>
                <a:latin typeface="Times New Roman" pitchFamily="18" charset="0"/>
                <a:cs typeface="Times New Roman" pitchFamily="18" charset="0"/>
              </a:rPr>
              <a:t>немесе</a:t>
            </a:r>
            <a:r>
              <a:rPr lang="ru-RU" b="1" dirty="0">
                <a:solidFill>
                  <a:srgbClr val="C00000"/>
                </a:solidFill>
                <a:latin typeface="Times New Roman" pitchFamily="18" charset="0"/>
                <a:cs typeface="Times New Roman" pitchFamily="18" charset="0"/>
              </a:rPr>
              <a:t> </a:t>
            </a:r>
            <a:r>
              <a:rPr lang="ru-RU" b="1" dirty="0" err="1">
                <a:solidFill>
                  <a:srgbClr val="C00000"/>
                </a:solidFill>
                <a:latin typeface="Times New Roman" pitchFamily="18" charset="0"/>
                <a:cs typeface="Times New Roman" pitchFamily="18" charset="0"/>
              </a:rPr>
              <a:t>топты</a:t>
            </a:r>
            <a:r>
              <a:rPr lang="ru-RU" b="1" dirty="0">
                <a:solidFill>
                  <a:srgbClr val="C00000"/>
                </a:solidFill>
                <a:latin typeface="Times New Roman" pitchFamily="18" charset="0"/>
                <a:cs typeface="Times New Roman" pitchFamily="18" charset="0"/>
              </a:rPr>
              <a:t> </a:t>
            </a:r>
            <a:r>
              <a:rPr lang="ru-RU" b="1" dirty="0" err="1">
                <a:solidFill>
                  <a:srgbClr val="C00000"/>
                </a:solidFill>
                <a:latin typeface="Times New Roman" pitchFamily="18" charset="0"/>
                <a:cs typeface="Times New Roman" pitchFamily="18" charset="0"/>
              </a:rPr>
              <a:t>антигендер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Мысалы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жеке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адамдардың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бірінде</a:t>
            </a:r>
            <a:r>
              <a:rPr lang="ru-RU" dirty="0">
                <a:latin typeface="Times New Roman" pitchFamily="18" charset="0"/>
                <a:cs typeface="Times New Roman" pitchFamily="18" charset="0"/>
              </a:rPr>
              <a:t> бар, </a:t>
            </a:r>
            <a:r>
              <a:rPr lang="ru-RU" dirty="0" err="1">
                <a:latin typeface="Times New Roman" pitchFamily="18" charset="0"/>
                <a:cs typeface="Times New Roman" pitchFamily="18" charset="0"/>
              </a:rPr>
              <a:t>бірінде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жоқ</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Эритроциттердің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барлық</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антигендері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ішінде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маңыздысы</a:t>
            </a:r>
            <a:r>
              <a:rPr lang="ru-RU" dirty="0">
                <a:latin typeface="Times New Roman" pitchFamily="18" charset="0"/>
                <a:cs typeface="Times New Roman" pitchFamily="18" charset="0"/>
              </a:rPr>
              <a:t> АВ0 </a:t>
            </a:r>
            <a:r>
              <a:rPr lang="ru-RU" dirty="0" err="1">
                <a:latin typeface="Times New Roman" pitchFamily="18" charset="0"/>
                <a:cs typeface="Times New Roman" pitchFamily="18" charset="0"/>
              </a:rPr>
              <a:t>және</a:t>
            </a:r>
            <a:r>
              <a:rPr lang="ru-RU" dirty="0">
                <a:latin typeface="Times New Roman" pitchFamily="18" charset="0"/>
                <a:cs typeface="Times New Roman" pitchFamily="18" charset="0"/>
              </a:rPr>
              <a:t> </a:t>
            </a:r>
            <a:r>
              <a:rPr lang="en-US" dirty="0">
                <a:latin typeface="Times New Roman" pitchFamily="18" charset="0"/>
                <a:cs typeface="Times New Roman" pitchFamily="18" charset="0"/>
              </a:rPr>
              <a:t>Rh (</a:t>
            </a:r>
            <a:r>
              <a:rPr lang="ru-RU" dirty="0">
                <a:latin typeface="Times New Roman" pitchFamily="18" charset="0"/>
                <a:cs typeface="Times New Roman" pitchFamily="18" charset="0"/>
              </a:rPr>
              <a:t>резус).</a:t>
            </a:r>
          </a:p>
          <a:p>
            <a:pPr algn="just"/>
            <a:r>
              <a:rPr lang="ru-RU" dirty="0">
                <a:latin typeface="Times New Roman" pitchFamily="18" charset="0"/>
                <a:cs typeface="Times New Roman" pitchFamily="18" charset="0"/>
              </a:rPr>
              <a:t>АВ0 </a:t>
            </a:r>
            <a:r>
              <a:rPr lang="ru-RU" dirty="0" err="1">
                <a:latin typeface="Times New Roman" pitchFamily="18" charset="0"/>
                <a:cs typeface="Times New Roman" pitchFamily="18" charset="0"/>
              </a:rPr>
              <a:t>жүйесі</a:t>
            </a:r>
            <a:r>
              <a:rPr lang="ru-RU" dirty="0">
                <a:latin typeface="Times New Roman" pitchFamily="18" charset="0"/>
                <a:cs typeface="Times New Roman" pitchFamily="18" charset="0"/>
              </a:rPr>
              <a:t> (1901 ж) – 4 </a:t>
            </a:r>
            <a:r>
              <a:rPr lang="ru-RU" dirty="0" err="1">
                <a:latin typeface="Times New Roman" pitchFamily="18" charset="0"/>
                <a:cs typeface="Times New Roman" pitchFamily="18" charset="0"/>
              </a:rPr>
              <a:t>топқа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бөлінеді</a:t>
            </a:r>
            <a:r>
              <a:rPr lang="ru-RU"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О (</a:t>
            </a:r>
            <a:r>
              <a:rPr lang="en-US" dirty="0">
                <a:latin typeface="Times New Roman" pitchFamily="18" charset="0"/>
                <a:cs typeface="Times New Roman" pitchFamily="18" charset="0"/>
              </a:rPr>
              <a:t>I) —</a:t>
            </a:r>
            <a:r>
              <a:rPr lang="ru-RU" dirty="0" err="1">
                <a:latin typeface="Times New Roman" pitchFamily="18" charset="0"/>
                <a:cs typeface="Times New Roman" pitchFamily="18" charset="0"/>
              </a:rPr>
              <a:t>антидене</a:t>
            </a:r>
            <a:r>
              <a:rPr lang="ru-RU" dirty="0">
                <a:latin typeface="Times New Roman" pitchFamily="18" charset="0"/>
                <a:cs typeface="Times New Roman" pitchFamily="18" charset="0"/>
              </a:rPr>
              <a:t> А </a:t>
            </a:r>
            <a:r>
              <a:rPr lang="ru-RU" dirty="0" err="1">
                <a:latin typeface="Times New Roman" pitchFamily="18" charset="0"/>
                <a:cs typeface="Times New Roman" pitchFamily="18" charset="0"/>
              </a:rPr>
              <a:t>және</a:t>
            </a:r>
            <a:r>
              <a:rPr lang="ru-RU" dirty="0">
                <a:latin typeface="Times New Roman" pitchFamily="18" charset="0"/>
                <a:cs typeface="Times New Roman" pitchFamily="18" charset="0"/>
              </a:rPr>
              <a:t> В (антиген </a:t>
            </a:r>
            <a:r>
              <a:rPr lang="ru-RU" dirty="0" err="1">
                <a:latin typeface="Times New Roman" pitchFamily="18" charset="0"/>
                <a:cs typeface="Times New Roman" pitchFamily="18" charset="0"/>
              </a:rPr>
              <a:t>жоқ</a:t>
            </a:r>
            <a:r>
              <a:rPr lang="ru-RU"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А (</a:t>
            </a:r>
            <a:r>
              <a:rPr lang="en-US" dirty="0">
                <a:latin typeface="Times New Roman" pitchFamily="18" charset="0"/>
                <a:cs typeface="Times New Roman" pitchFamily="18" charset="0"/>
              </a:rPr>
              <a:t>II) —</a:t>
            </a:r>
            <a:r>
              <a:rPr lang="ru-RU" dirty="0">
                <a:latin typeface="Times New Roman" pitchFamily="18" charset="0"/>
                <a:cs typeface="Times New Roman" pitchFamily="18" charset="0"/>
              </a:rPr>
              <a:t>антиген А — бар</a:t>
            </a:r>
          </a:p>
          <a:p>
            <a:pPr algn="just"/>
            <a:r>
              <a:rPr lang="ru-RU" dirty="0">
                <a:latin typeface="Times New Roman" pitchFamily="18" charset="0"/>
                <a:cs typeface="Times New Roman" pitchFamily="18" charset="0"/>
              </a:rPr>
              <a:t>В (</a:t>
            </a:r>
            <a:r>
              <a:rPr lang="en-US" dirty="0">
                <a:latin typeface="Times New Roman" pitchFamily="18" charset="0"/>
                <a:cs typeface="Times New Roman" pitchFamily="18" charset="0"/>
              </a:rPr>
              <a:t>III)  — </a:t>
            </a:r>
            <a:r>
              <a:rPr lang="ru-RU" dirty="0">
                <a:latin typeface="Times New Roman" pitchFamily="18" charset="0"/>
                <a:cs typeface="Times New Roman" pitchFamily="18" charset="0"/>
              </a:rPr>
              <a:t>антиген В — бар</a:t>
            </a:r>
          </a:p>
          <a:p>
            <a:pPr algn="just"/>
            <a:r>
              <a:rPr lang="ru-RU" dirty="0">
                <a:latin typeface="Times New Roman" pitchFamily="18" charset="0"/>
                <a:cs typeface="Times New Roman" pitchFamily="18" charset="0"/>
              </a:rPr>
              <a:t>АВ (</a:t>
            </a:r>
            <a:r>
              <a:rPr lang="en-US" dirty="0">
                <a:latin typeface="Times New Roman" pitchFamily="18" charset="0"/>
                <a:cs typeface="Times New Roman" pitchFamily="18" charset="0"/>
              </a:rPr>
              <a:t>IV) —</a:t>
            </a:r>
            <a:r>
              <a:rPr lang="ru-RU" dirty="0">
                <a:latin typeface="Times New Roman" pitchFamily="18" charset="0"/>
                <a:cs typeface="Times New Roman" pitchFamily="18" charset="0"/>
              </a:rPr>
              <a:t>антиген А </a:t>
            </a:r>
            <a:r>
              <a:rPr lang="ru-RU" dirty="0" err="1">
                <a:latin typeface="Times New Roman" pitchFamily="18" charset="0"/>
                <a:cs typeface="Times New Roman" pitchFamily="18" charset="0"/>
              </a:rPr>
              <a:t>және</a:t>
            </a:r>
            <a:r>
              <a:rPr lang="ru-RU" dirty="0">
                <a:latin typeface="Times New Roman" pitchFamily="18" charset="0"/>
                <a:cs typeface="Times New Roman" pitchFamily="18" charset="0"/>
              </a:rPr>
              <a:t> В бар.</a:t>
            </a:r>
          </a:p>
          <a:p>
            <a:pPr algn="just"/>
            <a:r>
              <a:rPr lang="ru-RU" dirty="0">
                <a:latin typeface="Times New Roman" pitchFamily="18" charset="0"/>
                <a:cs typeface="Times New Roman" pitchFamily="18" charset="0"/>
              </a:rPr>
              <a:t>А- </a:t>
            </a:r>
            <a:r>
              <a:rPr lang="ru-RU" dirty="0" err="1">
                <a:latin typeface="Times New Roman" pitchFamily="18" charset="0"/>
                <a:cs typeface="Times New Roman" pitchFamily="18" charset="0"/>
              </a:rPr>
              <a:t>және</a:t>
            </a:r>
            <a:r>
              <a:rPr lang="ru-RU" dirty="0">
                <a:latin typeface="Times New Roman" pitchFamily="18" charset="0"/>
                <a:cs typeface="Times New Roman" pitchFamily="18" charset="0"/>
              </a:rPr>
              <a:t> В — </a:t>
            </a:r>
            <a:r>
              <a:rPr lang="ru-RU" dirty="0" err="1">
                <a:latin typeface="Times New Roman" pitchFamily="18" charset="0"/>
                <a:cs typeface="Times New Roman" pitchFamily="18" charset="0"/>
              </a:rPr>
              <a:t>антигендері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лейкоциттерде</a:t>
            </a:r>
            <a:r>
              <a:rPr lang="ru-RU" dirty="0">
                <a:latin typeface="Times New Roman" pitchFamily="18" charset="0"/>
                <a:cs typeface="Times New Roman" pitchFamily="18" charset="0"/>
              </a:rPr>
              <a:t> де, </a:t>
            </a:r>
            <a:r>
              <a:rPr lang="ru-RU" dirty="0" err="1">
                <a:latin typeface="Times New Roman" pitchFamily="18" charset="0"/>
                <a:cs typeface="Times New Roman" pitchFamily="18" charset="0"/>
              </a:rPr>
              <a:t>тромбоциттерде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әр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түрлі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ұлпада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түкірікте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спермада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көз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жасында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зәрде</a:t>
            </a:r>
            <a:r>
              <a:rPr lang="ru-RU" dirty="0">
                <a:latin typeface="Times New Roman" pitchFamily="18" charset="0"/>
                <a:cs typeface="Times New Roman" pitchFamily="18" charset="0"/>
              </a:rPr>
              <a:t> бар, </a:t>
            </a:r>
            <a:r>
              <a:rPr lang="ru-RU" dirty="0" err="1">
                <a:latin typeface="Times New Roman" pitchFamily="18" charset="0"/>
                <a:cs typeface="Times New Roman" pitchFamily="18" charset="0"/>
              </a:rPr>
              <a:t>олар</a:t>
            </a:r>
            <a:r>
              <a:rPr lang="ru-RU" dirty="0">
                <a:latin typeface="Times New Roman" pitchFamily="18" charset="0"/>
                <a:cs typeface="Times New Roman" pitchFamily="18" charset="0"/>
              </a:rPr>
              <a:t> — </a:t>
            </a:r>
            <a:r>
              <a:rPr lang="ru-RU" dirty="0" err="1">
                <a:latin typeface="Times New Roman" pitchFamily="18" charset="0"/>
                <a:cs typeface="Times New Roman" pitchFamily="18" charset="0"/>
              </a:rPr>
              <a:t>көз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бұршағында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жатырда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ликворда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арқа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миында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жоқ</a:t>
            </a:r>
            <a:r>
              <a:rPr lang="ru-RU" dirty="0">
                <a:latin typeface="Times New Roman" pitchFamily="18" charset="0"/>
                <a:cs typeface="Times New Roman" pitchFamily="18" charset="0"/>
              </a:rPr>
              <a:t>.</a:t>
            </a:r>
          </a:p>
        </p:txBody>
      </p:sp>
      <p:sp>
        <p:nvSpPr>
          <p:cNvPr id="3" name="TextBox 2"/>
          <p:cNvSpPr txBox="1"/>
          <p:nvPr/>
        </p:nvSpPr>
        <p:spPr>
          <a:xfrm>
            <a:off x="3037840" y="325120"/>
            <a:ext cx="6675120" cy="400110"/>
          </a:xfrm>
          <a:prstGeom prst="rect">
            <a:avLst/>
          </a:prstGeom>
          <a:noFill/>
        </p:spPr>
        <p:txBody>
          <a:bodyPr wrap="square" rtlCol="0">
            <a:spAutoFit/>
          </a:bodyPr>
          <a:lstStyle/>
          <a:p>
            <a:pPr algn="ctr"/>
            <a:r>
              <a:rPr lang="kk-KZ" sz="2000" b="1" dirty="0" smtClean="0">
                <a:solidFill>
                  <a:srgbClr val="FF0000"/>
                </a:solidFill>
              </a:rPr>
              <a:t>Эритроциттер антигендері</a:t>
            </a:r>
            <a:endParaRPr lang="ru-RU" sz="2000" b="1" dirty="0">
              <a:solidFill>
                <a:srgbClr val="FF0000"/>
              </a:solidFill>
            </a:endParaRPr>
          </a:p>
        </p:txBody>
      </p:sp>
      <p:pic>
        <p:nvPicPr>
          <p:cNvPr id="4" name="Рисунок 3"/>
          <p:cNvPicPr>
            <a:picLocks noChangeAspect="1"/>
          </p:cNvPicPr>
          <p:nvPr/>
        </p:nvPicPr>
        <p:blipFill>
          <a:blip r:embed="rId2"/>
          <a:stretch>
            <a:fillRect/>
          </a:stretch>
        </p:blipFill>
        <p:spPr>
          <a:xfrm>
            <a:off x="7531735" y="1203960"/>
            <a:ext cx="4057650" cy="4089400"/>
          </a:xfrm>
          <a:prstGeom prst="rect">
            <a:avLst/>
          </a:prstGeom>
        </p:spPr>
      </p:pic>
    </p:spTree>
    <p:extLst>
      <p:ext uri="{BB962C8B-B14F-4D97-AF65-F5344CB8AC3E}">
        <p14:creationId xmlns:p14="http://schemas.microsoft.com/office/powerpoint/2010/main" val="3566551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21360" y="1299478"/>
            <a:ext cx="6096000" cy="4154984"/>
          </a:xfrm>
          <a:prstGeom prst="rect">
            <a:avLst/>
          </a:prstGeom>
        </p:spPr>
        <p:txBody>
          <a:bodyPr>
            <a:spAutoFit/>
          </a:bodyPr>
          <a:lstStyle/>
          <a:p>
            <a:pPr algn="just"/>
            <a:r>
              <a:rPr lang="ru-RU" sz="2400" dirty="0" err="1">
                <a:latin typeface="Times New Roman" pitchFamily="18" charset="0"/>
                <a:cs typeface="Times New Roman" pitchFamily="18" charset="0"/>
              </a:rPr>
              <a:t>Безредка</a:t>
            </a:r>
            <a:r>
              <a:rPr lang="ru-RU" sz="2400" dirty="0">
                <a:latin typeface="Times New Roman" pitchFamily="18" charset="0"/>
                <a:cs typeface="Times New Roman" pitchFamily="18" charset="0"/>
              </a:rPr>
              <a:t> (1900) </a:t>
            </a:r>
            <a:r>
              <a:rPr lang="ru-RU" sz="2400" dirty="0" err="1">
                <a:latin typeface="Times New Roman" pitchFamily="18" charset="0"/>
                <a:cs typeface="Times New Roman" pitchFamily="18" charset="0"/>
              </a:rPr>
              <a:t>лейкоциттерден</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отызға</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жуық</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антигендер</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түрлерін</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тапқан</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Бұлар</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ұлпаларда</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лейкоциттерде</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тромбоциттерде</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фибробласттарда</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тері</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эпителиінде</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спермада</a:t>
            </a:r>
            <a:r>
              <a:rPr lang="ru-RU" sz="2400" dirty="0">
                <a:latin typeface="Times New Roman" pitchFamily="18" charset="0"/>
                <a:cs typeface="Times New Roman" pitchFamily="18" charset="0"/>
              </a:rPr>
              <a:t> да </a:t>
            </a:r>
            <a:r>
              <a:rPr lang="ru-RU" sz="2400" dirty="0" err="1">
                <a:latin typeface="Times New Roman" pitchFamily="18" charset="0"/>
                <a:cs typeface="Times New Roman" pitchFamily="18" charset="0"/>
              </a:rPr>
              <a:t>табылған</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Бұл</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антигендер</a:t>
            </a:r>
            <a:r>
              <a:rPr lang="ru-RU" sz="2400" dirty="0">
                <a:latin typeface="Times New Roman" pitchFamily="18" charset="0"/>
                <a:cs typeface="Times New Roman" pitchFamily="18" charset="0"/>
              </a:rPr>
              <a:t> — </a:t>
            </a:r>
            <a:r>
              <a:rPr lang="ru-RU" sz="2400" dirty="0" err="1">
                <a:latin typeface="Times New Roman" pitchFamily="18" charset="0"/>
                <a:cs typeface="Times New Roman" pitchFamily="18" charset="0"/>
              </a:rPr>
              <a:t>гистосәйкестікті</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көрсетеді</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Сондықтан</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оларды</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трансплантациялық</a:t>
            </a:r>
            <a:r>
              <a:rPr lang="ru-RU" sz="2400" dirty="0">
                <a:latin typeface="Times New Roman" pitchFamily="18" charset="0"/>
                <a:cs typeface="Times New Roman" pitchFamily="18" charset="0"/>
              </a:rPr>
              <a:t> антиген </a:t>
            </a:r>
            <a:r>
              <a:rPr lang="ru-RU" sz="2400" dirty="0" err="1">
                <a:latin typeface="Times New Roman" pitchFamily="18" charset="0"/>
                <a:cs typeface="Times New Roman" pitchFamily="18" charset="0"/>
              </a:rPr>
              <a:t>немесе</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гистосәйкестіктің</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антигендері</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дейді</a:t>
            </a:r>
            <a:r>
              <a:rPr lang="ru-RU" sz="2400" dirty="0">
                <a:latin typeface="Times New Roman" pitchFamily="18" charset="0"/>
                <a:cs typeface="Times New Roman" pitchFamily="18" charset="0"/>
              </a:rPr>
              <a:t>.</a:t>
            </a:r>
          </a:p>
          <a:p>
            <a:pPr algn="just"/>
            <a:r>
              <a:rPr lang="ru-RU" sz="2400" dirty="0" err="1">
                <a:latin typeface="Times New Roman" pitchFamily="18" charset="0"/>
                <a:cs typeface="Times New Roman" pitchFamily="18" charset="0"/>
              </a:rPr>
              <a:t>Трансплантациялық</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антигенінің</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химиялық</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құрылысында</a:t>
            </a:r>
            <a:r>
              <a:rPr lang="ru-RU" sz="2400" dirty="0">
                <a:latin typeface="Times New Roman" pitchFamily="18" charset="0"/>
                <a:cs typeface="Times New Roman" pitchFamily="18" charset="0"/>
              </a:rPr>
              <a:t> липопротеин, гликопротеин </a:t>
            </a:r>
            <a:r>
              <a:rPr lang="ru-RU" sz="2400" dirty="0" err="1">
                <a:latin typeface="Times New Roman" pitchFamily="18" charset="0"/>
                <a:cs typeface="Times New Roman" pitchFamily="18" charset="0"/>
              </a:rPr>
              <a:t>немесе</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белоктар</a:t>
            </a:r>
            <a:r>
              <a:rPr lang="ru-RU" sz="2400" dirty="0">
                <a:latin typeface="Times New Roman" pitchFamily="18" charset="0"/>
                <a:cs typeface="Times New Roman" pitchFamily="18" charset="0"/>
              </a:rPr>
              <a:t> бар.</a:t>
            </a:r>
            <a:endParaRPr lang="ru-RU" sz="2400" dirty="0"/>
          </a:p>
        </p:txBody>
      </p:sp>
      <p:sp>
        <p:nvSpPr>
          <p:cNvPr id="3" name="TextBox 2"/>
          <p:cNvSpPr txBox="1"/>
          <p:nvPr/>
        </p:nvSpPr>
        <p:spPr>
          <a:xfrm>
            <a:off x="1097280" y="426671"/>
            <a:ext cx="5181600" cy="461665"/>
          </a:xfrm>
          <a:prstGeom prst="rect">
            <a:avLst/>
          </a:prstGeom>
          <a:noFill/>
        </p:spPr>
        <p:txBody>
          <a:bodyPr wrap="square" rtlCol="0">
            <a:spAutoFit/>
          </a:bodyPr>
          <a:lstStyle/>
          <a:p>
            <a:pPr algn="ctr"/>
            <a:r>
              <a:rPr lang="kk-KZ" sz="2400" b="1" dirty="0">
                <a:solidFill>
                  <a:srgbClr val="FF0000"/>
                </a:solidFill>
                <a:latin typeface="Times New Roman" pitchFamily="18" charset="0"/>
                <a:cs typeface="Times New Roman" pitchFamily="18" charset="0"/>
              </a:rPr>
              <a:t>Лейкоциттер антигендері</a:t>
            </a:r>
            <a:endParaRPr lang="ru-RU" sz="2400" b="1" dirty="0">
              <a:solidFill>
                <a:srgbClr val="FF0000"/>
              </a:solidFill>
            </a:endParaRPr>
          </a:p>
        </p:txBody>
      </p:sp>
      <p:pic>
        <p:nvPicPr>
          <p:cNvPr id="4" name="Рисунок 3"/>
          <p:cNvPicPr>
            <a:picLocks noChangeAspect="1"/>
          </p:cNvPicPr>
          <p:nvPr/>
        </p:nvPicPr>
        <p:blipFill>
          <a:blip r:embed="rId2"/>
          <a:stretch>
            <a:fillRect/>
          </a:stretch>
        </p:blipFill>
        <p:spPr>
          <a:xfrm>
            <a:off x="7626634" y="888336"/>
            <a:ext cx="3925286" cy="4566126"/>
          </a:xfrm>
          <a:prstGeom prst="rect">
            <a:avLst/>
          </a:prstGeom>
        </p:spPr>
      </p:pic>
    </p:spTree>
    <p:extLst>
      <p:ext uri="{BB962C8B-B14F-4D97-AF65-F5344CB8AC3E}">
        <p14:creationId xmlns:p14="http://schemas.microsoft.com/office/powerpoint/2010/main" val="511891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0520" y="3018731"/>
            <a:ext cx="6746240" cy="3170099"/>
          </a:xfrm>
          <a:prstGeom prst="rect">
            <a:avLst/>
          </a:prstGeom>
        </p:spPr>
        <p:txBody>
          <a:bodyPr wrap="square">
            <a:spAutoFit/>
          </a:bodyPr>
          <a:lstStyle/>
          <a:p>
            <a:pPr algn="just"/>
            <a:r>
              <a:rPr lang="ru-RU" sz="2000" dirty="0" err="1"/>
              <a:t>Жоғары</a:t>
            </a:r>
            <a:r>
              <a:rPr lang="ru-RU" sz="2000" dirty="0"/>
              <a:t> </a:t>
            </a:r>
            <a:r>
              <a:rPr lang="ru-RU" sz="2000" dirty="0" err="1"/>
              <a:t>сезімталдықтың</a:t>
            </a:r>
            <a:r>
              <a:rPr lang="ru-RU" sz="2000" dirty="0"/>
              <a:t> </a:t>
            </a:r>
            <a:r>
              <a:rPr lang="ru-RU" sz="2000" dirty="0" err="1"/>
              <a:t>жалпы</a:t>
            </a:r>
            <a:r>
              <a:rPr lang="ru-RU" sz="2000" dirty="0"/>
              <a:t> </a:t>
            </a:r>
            <a:r>
              <a:rPr lang="ru-RU" sz="2000" dirty="0" err="1"/>
              <a:t>белгілері</a:t>
            </a:r>
            <a:r>
              <a:rPr lang="ru-RU" sz="2000" dirty="0"/>
              <a:t>:</a:t>
            </a:r>
          </a:p>
          <a:p>
            <a:pPr algn="just"/>
            <a:r>
              <a:rPr lang="ru-RU" sz="2000" dirty="0"/>
              <a:t>- </a:t>
            </a:r>
            <a:r>
              <a:rPr lang="ru-RU" sz="2000" dirty="0" err="1"/>
              <a:t>жоғары</a:t>
            </a:r>
            <a:r>
              <a:rPr lang="ru-RU" sz="2000" dirty="0"/>
              <a:t> </a:t>
            </a:r>
            <a:r>
              <a:rPr lang="ru-RU" sz="2000" dirty="0" err="1"/>
              <a:t>сезімталдық</a:t>
            </a:r>
            <a:r>
              <a:rPr lang="ru-RU" sz="2000" dirty="0"/>
              <a:t> </a:t>
            </a:r>
            <a:r>
              <a:rPr lang="ru-RU" sz="2000" dirty="0" err="1"/>
              <a:t>экзогендік</a:t>
            </a:r>
            <a:r>
              <a:rPr lang="ru-RU" sz="2000" dirty="0"/>
              <a:t> </a:t>
            </a:r>
            <a:r>
              <a:rPr lang="ru-RU" sz="2000" dirty="0" err="1"/>
              <a:t>және</a:t>
            </a:r>
            <a:r>
              <a:rPr lang="ru-RU" sz="2000" dirty="0"/>
              <a:t> </a:t>
            </a:r>
            <a:r>
              <a:rPr lang="ru-RU" sz="2000" dirty="0" err="1"/>
              <a:t>эндогендік</a:t>
            </a:r>
            <a:r>
              <a:rPr lang="ru-RU" sz="2000" dirty="0"/>
              <a:t> </a:t>
            </a:r>
            <a:r>
              <a:rPr lang="ru-RU" sz="2000" dirty="0" err="1"/>
              <a:t>антигендерден</a:t>
            </a:r>
            <a:r>
              <a:rPr lang="ru-RU" sz="2000" dirty="0"/>
              <a:t> </a:t>
            </a:r>
            <a:r>
              <a:rPr lang="ru-RU" sz="2000" dirty="0" err="1"/>
              <a:t>туындауы</a:t>
            </a:r>
            <a:r>
              <a:rPr lang="ru-RU" sz="2000" dirty="0"/>
              <a:t> </a:t>
            </a:r>
            <a:r>
              <a:rPr lang="ru-RU" sz="2000" dirty="0" err="1"/>
              <a:t>мүмкін</a:t>
            </a:r>
            <a:r>
              <a:rPr lang="ru-RU" sz="2000" dirty="0"/>
              <a:t>;</a:t>
            </a:r>
          </a:p>
          <a:p>
            <a:pPr algn="just"/>
            <a:r>
              <a:rPr lang="ru-RU" sz="2000" dirty="0"/>
              <a:t>- </a:t>
            </a:r>
            <a:r>
              <a:rPr lang="ru-RU" sz="2000" dirty="0" err="1"/>
              <a:t>жоғары</a:t>
            </a:r>
            <a:r>
              <a:rPr lang="ru-RU" sz="2000" dirty="0"/>
              <a:t> </a:t>
            </a:r>
            <a:r>
              <a:rPr lang="ru-RU" sz="2000" dirty="0" err="1"/>
              <a:t>сезімталдықтың</a:t>
            </a:r>
            <a:r>
              <a:rPr lang="ru-RU" sz="2000" dirty="0"/>
              <a:t> </a:t>
            </a:r>
            <a:r>
              <a:rPr lang="ru-RU" sz="2000" dirty="0" err="1"/>
              <a:t>дамуы</a:t>
            </a:r>
            <a:r>
              <a:rPr lang="ru-RU" sz="2000" dirty="0"/>
              <a:t> </a:t>
            </a:r>
            <a:r>
              <a:rPr lang="ru-RU" sz="2000" dirty="0" err="1"/>
              <a:t>көбінесе</a:t>
            </a:r>
            <a:r>
              <a:rPr lang="ru-RU" sz="2000" dirty="0"/>
              <a:t> </a:t>
            </a:r>
            <a:r>
              <a:rPr lang="ru-RU" sz="2000" dirty="0" err="1"/>
              <a:t>ерекше</a:t>
            </a:r>
            <a:r>
              <a:rPr lang="ru-RU" sz="2000" dirty="0"/>
              <a:t> </a:t>
            </a:r>
            <a:r>
              <a:rPr lang="ru-RU" sz="2000" dirty="0" err="1"/>
              <a:t>сезімталдық</a:t>
            </a:r>
            <a:r>
              <a:rPr lang="ru-RU" sz="2000" dirty="0"/>
              <a:t> </a:t>
            </a:r>
            <a:r>
              <a:rPr lang="ru-RU" sz="2000" dirty="0" err="1"/>
              <a:t>гендерінің</a:t>
            </a:r>
            <a:r>
              <a:rPr lang="ru-RU" sz="2000" dirty="0"/>
              <a:t> – HLA </a:t>
            </a:r>
            <a:r>
              <a:rPr lang="ru-RU" sz="2000" dirty="0" err="1"/>
              <a:t>гендерінің</a:t>
            </a:r>
            <a:r>
              <a:rPr lang="ru-RU" sz="2000" dirty="0"/>
              <a:t> </a:t>
            </a:r>
            <a:r>
              <a:rPr lang="ru-RU" sz="2000" dirty="0" err="1"/>
              <a:t>тұқым</a:t>
            </a:r>
            <a:r>
              <a:rPr lang="ru-RU" sz="2000" dirty="0"/>
              <a:t> </a:t>
            </a:r>
            <a:r>
              <a:rPr lang="ru-RU" sz="2000" dirty="0" err="1"/>
              <a:t>қуалауымен</a:t>
            </a:r>
            <a:r>
              <a:rPr lang="ru-RU" sz="2000" dirty="0"/>
              <a:t> </a:t>
            </a:r>
            <a:r>
              <a:rPr lang="ru-RU" sz="2000" dirty="0" err="1" smtClean="0"/>
              <a:t>байланысты</a:t>
            </a:r>
            <a:r>
              <a:rPr lang="ru-RU" sz="2000" dirty="0" smtClean="0"/>
              <a:t>(</a:t>
            </a:r>
            <a:r>
              <a:rPr lang="ru-RU" sz="2000" dirty="0" err="1" smtClean="0"/>
              <a:t>адамның</a:t>
            </a:r>
            <a:r>
              <a:rPr lang="ru-RU" sz="2000" dirty="0" smtClean="0"/>
              <a:t> </a:t>
            </a:r>
            <a:r>
              <a:rPr lang="ru-RU" sz="2000" dirty="0" err="1"/>
              <a:t>лейкоциттік</a:t>
            </a:r>
            <a:r>
              <a:rPr lang="ru-RU" sz="2000" dirty="0"/>
              <a:t> </a:t>
            </a:r>
            <a:r>
              <a:rPr lang="ru-RU" sz="2000" dirty="0" err="1"/>
              <a:t>антигені</a:t>
            </a:r>
            <a:r>
              <a:rPr lang="ru-RU" sz="2000" dirty="0" smtClean="0"/>
              <a:t>)</a:t>
            </a:r>
            <a:endParaRPr lang="ru-RU" sz="2000" dirty="0"/>
          </a:p>
          <a:p>
            <a:pPr algn="just"/>
            <a:r>
              <a:rPr lang="ru-RU" sz="2000" dirty="0"/>
              <a:t>- </a:t>
            </a:r>
            <a:r>
              <a:rPr lang="ru-RU" sz="2000" dirty="0" err="1"/>
              <a:t>жоғары</a:t>
            </a:r>
            <a:r>
              <a:rPr lang="ru-RU" sz="2000" dirty="0"/>
              <a:t> </a:t>
            </a:r>
            <a:r>
              <a:rPr lang="ru-RU" sz="2000" dirty="0" err="1"/>
              <a:t>сезімталдық</a:t>
            </a:r>
            <a:r>
              <a:rPr lang="ru-RU" sz="2000" dirty="0"/>
              <a:t> </a:t>
            </a:r>
            <a:r>
              <a:rPr lang="ru-RU" sz="2000" dirty="0" err="1"/>
              <a:t>иммундық</a:t>
            </a:r>
            <a:r>
              <a:rPr lang="ru-RU" sz="2000" dirty="0"/>
              <a:t> </a:t>
            </a:r>
            <a:r>
              <a:rPr lang="ru-RU" sz="2000" dirty="0" err="1"/>
              <a:t>жауаптың</a:t>
            </a:r>
            <a:r>
              <a:rPr lang="ru-RU" sz="2000" dirty="0"/>
              <a:t> </a:t>
            </a:r>
            <a:r>
              <a:rPr lang="ru-RU" sz="2000" dirty="0" err="1"/>
              <a:t>эффекторлық</a:t>
            </a:r>
            <a:r>
              <a:rPr lang="ru-RU" sz="2000" dirty="0"/>
              <a:t> </a:t>
            </a:r>
            <a:r>
              <a:rPr lang="ru-RU" sz="2000" dirty="0" err="1"/>
              <a:t>механизмдері</a:t>
            </a:r>
            <a:r>
              <a:rPr lang="ru-RU" sz="2000" dirty="0"/>
              <a:t> мен </a:t>
            </a:r>
            <a:r>
              <a:rPr lang="ru-RU" sz="2000" dirty="0" err="1"/>
              <a:t>механизмдері</a:t>
            </a:r>
            <a:r>
              <a:rPr lang="ru-RU" sz="2000" dirty="0"/>
              <a:t> </a:t>
            </a:r>
            <a:r>
              <a:rPr lang="ru-RU" sz="2000" dirty="0" err="1"/>
              <a:t>арасындағы</a:t>
            </a:r>
            <a:r>
              <a:rPr lang="ru-RU" sz="2000" dirty="0"/>
              <a:t> </a:t>
            </a:r>
            <a:r>
              <a:rPr lang="ru-RU" sz="2000" dirty="0" err="1"/>
              <a:t>теңгерімсіздіктің</a:t>
            </a:r>
            <a:r>
              <a:rPr lang="ru-RU" sz="2000" dirty="0"/>
              <a:t> </a:t>
            </a:r>
            <a:r>
              <a:rPr lang="ru-RU" sz="2000" dirty="0" err="1"/>
              <a:t>болуын</a:t>
            </a:r>
            <a:r>
              <a:rPr lang="ru-RU" sz="2000" dirty="0"/>
              <a:t> </a:t>
            </a:r>
            <a:r>
              <a:rPr lang="ru-RU" sz="2000" dirty="0" err="1"/>
              <a:t>көрсетеді</a:t>
            </a:r>
            <a:r>
              <a:rPr lang="ru-RU" sz="2000" dirty="0" smtClean="0"/>
              <a:t>.</a:t>
            </a:r>
            <a:endParaRPr lang="ru-RU" sz="2000" dirty="0"/>
          </a:p>
        </p:txBody>
      </p:sp>
      <p:sp>
        <p:nvSpPr>
          <p:cNvPr id="3" name="Прямоугольник 2"/>
          <p:cNvSpPr/>
          <p:nvPr/>
        </p:nvSpPr>
        <p:spPr>
          <a:xfrm>
            <a:off x="262020" y="1149757"/>
            <a:ext cx="6096000" cy="1631216"/>
          </a:xfrm>
          <a:prstGeom prst="rect">
            <a:avLst/>
          </a:prstGeom>
        </p:spPr>
        <p:txBody>
          <a:bodyPr>
            <a:spAutoFit/>
          </a:bodyPr>
          <a:lstStyle/>
          <a:p>
            <a:pPr marL="285750" indent="-285750" algn="just">
              <a:buFont typeface="Arial" panose="020B0604020202020204" pitchFamily="34" charset="0"/>
              <a:buChar char="•"/>
            </a:pPr>
            <a:r>
              <a:rPr lang="ru-RU" sz="2000" dirty="0" err="1" smtClean="0"/>
              <a:t>Антигенге</a:t>
            </a:r>
            <a:r>
              <a:rPr lang="ru-RU" sz="2000" dirty="0" smtClean="0"/>
              <a:t> </a:t>
            </a:r>
            <a:r>
              <a:rPr lang="ru-RU" sz="2000" dirty="0" err="1"/>
              <a:t>ұшыраған</a:t>
            </a:r>
            <a:r>
              <a:rPr lang="ru-RU" sz="2000" dirty="0"/>
              <a:t> организм </a:t>
            </a:r>
            <a:r>
              <a:rPr lang="ru-RU" sz="2000" dirty="0" err="1"/>
              <a:t>сенсибилизацияланады</a:t>
            </a:r>
            <a:r>
              <a:rPr lang="ru-RU" sz="2000" dirty="0"/>
              <a:t>.</a:t>
            </a:r>
          </a:p>
          <a:p>
            <a:pPr marL="285750" indent="-285750" algn="just">
              <a:buFont typeface="Arial" panose="020B0604020202020204" pitchFamily="34" charset="0"/>
              <a:buChar char="•"/>
            </a:pPr>
            <a:r>
              <a:rPr lang="ru-RU" sz="2000" dirty="0" err="1"/>
              <a:t>Бір</a:t>
            </a:r>
            <a:r>
              <a:rPr lang="ru-RU" sz="2000" dirty="0"/>
              <a:t> </a:t>
            </a:r>
            <a:r>
              <a:rPr lang="ru-RU" sz="2000" dirty="0" err="1"/>
              <a:t>антигенге</a:t>
            </a:r>
            <a:r>
              <a:rPr lang="ru-RU" sz="2000" dirty="0"/>
              <a:t> </a:t>
            </a:r>
            <a:r>
              <a:rPr lang="ru-RU" sz="2000" dirty="0" err="1"/>
              <a:t>қайталап</a:t>
            </a:r>
            <a:r>
              <a:rPr lang="ru-RU" sz="2000" dirty="0"/>
              <a:t> </a:t>
            </a:r>
            <a:r>
              <a:rPr lang="ru-RU" sz="2000" dirty="0" err="1"/>
              <a:t>әсер</a:t>
            </a:r>
            <a:r>
              <a:rPr lang="ru-RU" sz="2000" dirty="0"/>
              <a:t> </a:t>
            </a:r>
            <a:r>
              <a:rPr lang="ru-RU" sz="2000" dirty="0" err="1"/>
              <a:t>ету</a:t>
            </a:r>
            <a:r>
              <a:rPr lang="ru-RU" sz="2000" dirty="0"/>
              <a:t> </a:t>
            </a:r>
            <a:r>
              <a:rPr lang="ru-RU" sz="2000" dirty="0" err="1"/>
              <a:t>патологиялық</a:t>
            </a:r>
            <a:r>
              <a:rPr lang="ru-RU" sz="2000" dirty="0"/>
              <a:t> </a:t>
            </a:r>
            <a:r>
              <a:rPr lang="ru-RU" sz="2000" dirty="0" err="1"/>
              <a:t>реакцияларды</a:t>
            </a:r>
            <a:r>
              <a:rPr lang="ru-RU" sz="2000" dirty="0"/>
              <a:t> </a:t>
            </a:r>
            <a:r>
              <a:rPr lang="ru-RU" sz="2000" dirty="0" err="1"/>
              <a:t>тудырады</a:t>
            </a:r>
            <a:r>
              <a:rPr lang="ru-RU" sz="2000" dirty="0"/>
              <a:t> - </a:t>
            </a:r>
            <a:r>
              <a:rPr lang="ru-RU" sz="2000" dirty="0" err="1"/>
              <a:t>жоғары</a:t>
            </a:r>
            <a:r>
              <a:rPr lang="ru-RU" sz="2000" dirty="0"/>
              <a:t> </a:t>
            </a:r>
            <a:r>
              <a:rPr lang="ru-RU" sz="2000" dirty="0" err="1"/>
              <a:t>сезімталдық</a:t>
            </a:r>
            <a:r>
              <a:rPr lang="ru-RU" sz="2000" dirty="0"/>
              <a:t> </a:t>
            </a:r>
            <a:r>
              <a:rPr lang="ru-RU" sz="2000" dirty="0" err="1"/>
              <a:t>реакциялары</a:t>
            </a:r>
            <a:r>
              <a:rPr lang="ru-RU" sz="2000" dirty="0"/>
              <a:t>.</a:t>
            </a:r>
          </a:p>
        </p:txBody>
      </p:sp>
      <p:sp>
        <p:nvSpPr>
          <p:cNvPr id="4" name="Прямоугольник 3"/>
          <p:cNvSpPr/>
          <p:nvPr/>
        </p:nvSpPr>
        <p:spPr>
          <a:xfrm>
            <a:off x="2167610" y="379214"/>
            <a:ext cx="8380820" cy="461665"/>
          </a:xfrm>
          <a:prstGeom prst="rect">
            <a:avLst/>
          </a:prstGeom>
        </p:spPr>
        <p:txBody>
          <a:bodyPr wrap="none">
            <a:spAutoFit/>
          </a:bodyPr>
          <a:lstStyle/>
          <a:p>
            <a:r>
              <a:rPr lang="ru-RU" sz="2400" b="1" dirty="0" err="1">
                <a:solidFill>
                  <a:srgbClr val="FF0000"/>
                </a:solidFill>
              </a:rPr>
              <a:t>Жоғары</a:t>
            </a:r>
            <a:r>
              <a:rPr lang="ru-RU" sz="2400" b="1" dirty="0">
                <a:solidFill>
                  <a:srgbClr val="FF0000"/>
                </a:solidFill>
              </a:rPr>
              <a:t> </a:t>
            </a:r>
            <a:r>
              <a:rPr lang="ru-RU" sz="2400" b="1" dirty="0" err="1">
                <a:solidFill>
                  <a:srgbClr val="FF0000"/>
                </a:solidFill>
              </a:rPr>
              <a:t>сезімталдық</a:t>
            </a:r>
            <a:r>
              <a:rPr lang="ru-RU" sz="2400" b="1" dirty="0">
                <a:solidFill>
                  <a:srgbClr val="FF0000"/>
                </a:solidFill>
              </a:rPr>
              <a:t> </a:t>
            </a:r>
            <a:r>
              <a:rPr lang="ru-RU" sz="2400" b="1" dirty="0" err="1">
                <a:solidFill>
                  <a:srgbClr val="FF0000"/>
                </a:solidFill>
              </a:rPr>
              <a:t>және</a:t>
            </a:r>
            <a:r>
              <a:rPr lang="ru-RU" sz="2400" b="1" dirty="0">
                <a:solidFill>
                  <a:srgbClr val="FF0000"/>
                </a:solidFill>
              </a:rPr>
              <a:t> </a:t>
            </a:r>
            <a:r>
              <a:rPr lang="ru-RU" sz="2400" b="1" dirty="0" err="1">
                <a:solidFill>
                  <a:srgbClr val="FF0000"/>
                </a:solidFill>
              </a:rPr>
              <a:t>аутоиммунды</a:t>
            </a:r>
            <a:r>
              <a:rPr lang="ru-RU" sz="2400" b="1" dirty="0">
                <a:solidFill>
                  <a:srgbClr val="FF0000"/>
                </a:solidFill>
              </a:rPr>
              <a:t> </a:t>
            </a:r>
            <a:r>
              <a:rPr lang="ru-RU" sz="2400" b="1" dirty="0" err="1">
                <a:solidFill>
                  <a:srgbClr val="FF0000"/>
                </a:solidFill>
              </a:rPr>
              <a:t>аурулар</a:t>
            </a:r>
            <a:endParaRPr lang="ru-RU" sz="2400" b="1" dirty="0">
              <a:solidFill>
                <a:srgbClr val="FF0000"/>
              </a:solidFill>
            </a:endParaRPr>
          </a:p>
        </p:txBody>
      </p:sp>
      <p:pic>
        <p:nvPicPr>
          <p:cNvPr id="5" name="Рисунок 4"/>
          <p:cNvPicPr>
            <a:picLocks noChangeAspect="1"/>
          </p:cNvPicPr>
          <p:nvPr/>
        </p:nvPicPr>
        <p:blipFill>
          <a:blip r:embed="rId2"/>
          <a:stretch>
            <a:fillRect/>
          </a:stretch>
        </p:blipFill>
        <p:spPr>
          <a:xfrm>
            <a:off x="7284720" y="1466840"/>
            <a:ext cx="4412428" cy="3333835"/>
          </a:xfrm>
          <a:prstGeom prst="rect">
            <a:avLst/>
          </a:prstGeom>
        </p:spPr>
      </p:pic>
    </p:spTree>
    <p:extLst>
      <p:ext uri="{BB962C8B-B14F-4D97-AF65-F5344CB8AC3E}">
        <p14:creationId xmlns:p14="http://schemas.microsoft.com/office/powerpoint/2010/main" val="631399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72160" y="695692"/>
            <a:ext cx="10657840" cy="4708981"/>
          </a:xfrm>
          <a:prstGeom prst="rect">
            <a:avLst/>
          </a:prstGeom>
        </p:spPr>
        <p:txBody>
          <a:bodyPr wrap="square">
            <a:spAutoFit/>
          </a:bodyPr>
          <a:lstStyle/>
          <a:p>
            <a:r>
              <a:rPr lang="ru-RU" sz="2000" dirty="0" err="1" smtClean="0"/>
              <a:t>Жоғары</a:t>
            </a:r>
            <a:r>
              <a:rPr lang="ru-RU" sz="2000" dirty="0" smtClean="0"/>
              <a:t> </a:t>
            </a:r>
            <a:r>
              <a:rPr lang="ru-RU" sz="2000" dirty="0" err="1"/>
              <a:t>сезімталдық</a:t>
            </a:r>
            <a:r>
              <a:rPr lang="ru-RU" sz="2000" dirty="0"/>
              <a:t> </a:t>
            </a:r>
            <a:r>
              <a:rPr lang="ru-RU" sz="2000" dirty="0" err="1"/>
              <a:t>реакцияларының</a:t>
            </a:r>
            <a:r>
              <a:rPr lang="ru-RU" sz="2000" dirty="0"/>
              <a:t> </a:t>
            </a:r>
            <a:r>
              <a:rPr lang="ru-RU" sz="2000" dirty="0" err="1"/>
              <a:t>негізгі</a:t>
            </a:r>
            <a:r>
              <a:rPr lang="ru-RU" sz="2000" dirty="0"/>
              <a:t> </a:t>
            </a:r>
            <a:r>
              <a:rPr lang="ru-RU" sz="2000" dirty="0" err="1"/>
              <a:t>түрлері</a:t>
            </a:r>
            <a:r>
              <a:rPr lang="ru-RU" sz="2000" dirty="0"/>
              <a:t>:</a:t>
            </a:r>
          </a:p>
          <a:p>
            <a:r>
              <a:rPr lang="ru-RU" sz="2000" dirty="0"/>
              <a:t>- І </a:t>
            </a:r>
            <a:r>
              <a:rPr lang="ru-RU" sz="2000" dirty="0" err="1"/>
              <a:t>типті</a:t>
            </a:r>
            <a:r>
              <a:rPr lang="ru-RU" sz="2000" dirty="0"/>
              <a:t> </a:t>
            </a:r>
            <a:r>
              <a:rPr lang="ru-RU" sz="2000" dirty="0" err="1"/>
              <a:t>жоғары</a:t>
            </a:r>
            <a:r>
              <a:rPr lang="ru-RU" sz="2000" dirty="0"/>
              <a:t> </a:t>
            </a:r>
            <a:r>
              <a:rPr lang="ru-RU" sz="2000" dirty="0" err="1"/>
              <a:t>сезімталдық</a:t>
            </a:r>
            <a:r>
              <a:rPr lang="ru-RU" sz="2000" dirty="0"/>
              <a:t> (</a:t>
            </a:r>
            <a:r>
              <a:rPr lang="ru-RU" sz="2000" dirty="0" err="1"/>
              <a:t>жедел</a:t>
            </a:r>
            <a:r>
              <a:rPr lang="ru-RU" sz="2000" dirty="0"/>
              <a:t> </a:t>
            </a:r>
            <a:r>
              <a:rPr lang="ru-RU" sz="2000" dirty="0" err="1"/>
              <a:t>жоғары</a:t>
            </a:r>
            <a:r>
              <a:rPr lang="ru-RU" sz="2000" dirty="0"/>
              <a:t> </a:t>
            </a:r>
            <a:r>
              <a:rPr lang="ru-RU" sz="2000" dirty="0" err="1"/>
              <a:t>сезімталдық</a:t>
            </a:r>
            <a:r>
              <a:rPr lang="ru-RU" sz="2000" dirty="0"/>
              <a:t>)</a:t>
            </a:r>
          </a:p>
          <a:p>
            <a:r>
              <a:rPr lang="ru-RU" sz="2000" dirty="0" err="1"/>
              <a:t>түрі</a:t>
            </a:r>
            <a:r>
              <a:rPr lang="ru-RU" sz="2000" dirty="0"/>
              <a:t>) – </a:t>
            </a:r>
            <a:r>
              <a:rPr lang="ru-RU" sz="2000" dirty="0" err="1"/>
              <a:t>иммундық</a:t>
            </a:r>
            <a:r>
              <a:rPr lang="ru-RU" sz="2000" dirty="0"/>
              <a:t> </a:t>
            </a:r>
            <a:r>
              <a:rPr lang="ru-RU" sz="2000" dirty="0" err="1"/>
              <a:t>жауап</a:t>
            </a:r>
            <a:r>
              <a:rPr lang="ru-RU" sz="2000" dirty="0"/>
              <a:t> Т </a:t>
            </a:r>
            <a:r>
              <a:rPr lang="ru-RU" sz="2000" dirty="0" err="1"/>
              <a:t>жасушалары</a:t>
            </a:r>
            <a:r>
              <a:rPr lang="ru-RU" sz="2000" dirty="0"/>
              <a:t>, </a:t>
            </a:r>
            <a:r>
              <a:rPr lang="ru-RU" sz="2000" dirty="0" err="1"/>
              <a:t>IgE</a:t>
            </a:r>
            <a:r>
              <a:rPr lang="ru-RU" sz="2000" dirty="0"/>
              <a:t> </a:t>
            </a:r>
            <a:r>
              <a:rPr lang="ru-RU" sz="2000" dirty="0" err="1"/>
              <a:t>антиденелері</a:t>
            </a:r>
            <a:r>
              <a:rPr lang="ru-RU" sz="2000" dirty="0"/>
              <a:t> </a:t>
            </a:r>
            <a:r>
              <a:rPr lang="ru-RU" sz="2000" dirty="0" err="1"/>
              <a:t>және</a:t>
            </a:r>
            <a:r>
              <a:rPr lang="ru-RU" sz="2000" dirty="0"/>
              <a:t> </a:t>
            </a:r>
            <a:r>
              <a:rPr lang="ru-RU" sz="2000" dirty="0" err="1"/>
              <a:t>мастикалық</a:t>
            </a:r>
            <a:r>
              <a:rPr lang="ru-RU" sz="2000" dirty="0"/>
              <a:t> </a:t>
            </a:r>
            <a:r>
              <a:rPr lang="ru-RU" sz="2000" dirty="0" err="1"/>
              <a:t>жасушалар</a:t>
            </a:r>
            <a:r>
              <a:rPr lang="ru-RU" sz="2000" dirty="0"/>
              <a:t> </a:t>
            </a:r>
            <a:r>
              <a:rPr lang="ru-RU" sz="2000" dirty="0" err="1"/>
              <a:t>арқылы</a:t>
            </a:r>
            <a:r>
              <a:rPr lang="ru-RU" sz="2000" dirty="0"/>
              <a:t> </a:t>
            </a:r>
            <a:r>
              <a:rPr lang="ru-RU" sz="2000" dirty="0" err="1"/>
              <a:t>жүзеге</a:t>
            </a:r>
            <a:r>
              <a:rPr lang="ru-RU" sz="2000" dirty="0"/>
              <a:t> </a:t>
            </a:r>
            <a:r>
              <a:rPr lang="ru-RU" sz="2000" dirty="0" err="1"/>
              <a:t>асады</a:t>
            </a:r>
            <a:r>
              <a:rPr lang="ru-RU" sz="2000" dirty="0"/>
              <a:t>.</a:t>
            </a:r>
          </a:p>
          <a:p>
            <a:r>
              <a:rPr lang="ru-RU" sz="2000" dirty="0"/>
              <a:t>- II </a:t>
            </a:r>
            <a:r>
              <a:rPr lang="ru-RU" sz="2000" dirty="0" err="1"/>
              <a:t>типті</a:t>
            </a:r>
            <a:r>
              <a:rPr lang="ru-RU" sz="2000" dirty="0"/>
              <a:t> </a:t>
            </a:r>
            <a:r>
              <a:rPr lang="ru-RU" sz="2000" dirty="0" err="1"/>
              <a:t>жоғары</a:t>
            </a:r>
            <a:r>
              <a:rPr lang="ru-RU" sz="2000" dirty="0"/>
              <a:t> </a:t>
            </a:r>
            <a:r>
              <a:rPr lang="ru-RU" sz="2000" dirty="0" err="1"/>
              <a:t>сезімталдық</a:t>
            </a:r>
            <a:r>
              <a:rPr lang="ru-RU" sz="2000" dirty="0"/>
              <a:t> (</a:t>
            </a:r>
            <a:r>
              <a:rPr lang="ru-RU" sz="2000" dirty="0" err="1"/>
              <a:t>жоғары</a:t>
            </a:r>
            <a:r>
              <a:rPr lang="ru-RU" sz="2000" dirty="0"/>
              <a:t> </a:t>
            </a:r>
            <a:r>
              <a:rPr lang="ru-RU" sz="2000" dirty="0" err="1"/>
              <a:t>сезімталдық</a:t>
            </a:r>
            <a:r>
              <a:rPr lang="ru-RU" sz="2000" dirty="0"/>
              <a:t>,</a:t>
            </a:r>
          </a:p>
          <a:p>
            <a:r>
              <a:rPr lang="ru-RU" sz="2000" dirty="0" err="1"/>
              <a:t>Антиденелер</a:t>
            </a:r>
            <a:r>
              <a:rPr lang="ru-RU" sz="2000" dirty="0"/>
              <a:t> </a:t>
            </a:r>
            <a:r>
              <a:rPr lang="ru-RU" sz="2000" dirty="0" err="1"/>
              <a:t>арқылы</a:t>
            </a:r>
            <a:r>
              <a:rPr lang="ru-RU" sz="2000" dirty="0"/>
              <a:t>) - </a:t>
            </a:r>
            <a:r>
              <a:rPr lang="ru-RU" sz="2000" dirty="0" err="1"/>
              <a:t>секрецияланған</a:t>
            </a:r>
            <a:r>
              <a:rPr lang="ru-RU" sz="2000" dirty="0"/>
              <a:t> </a:t>
            </a:r>
            <a:r>
              <a:rPr lang="ru-RU" sz="2000" dirty="0" err="1"/>
              <a:t>IgG</a:t>
            </a:r>
            <a:r>
              <a:rPr lang="ru-RU" sz="2000" dirty="0"/>
              <a:t> </a:t>
            </a:r>
            <a:r>
              <a:rPr lang="ru-RU" sz="2000" dirty="0" err="1"/>
              <a:t>және</a:t>
            </a:r>
            <a:r>
              <a:rPr lang="ru-RU" sz="2000" dirty="0"/>
              <a:t> </a:t>
            </a:r>
            <a:r>
              <a:rPr lang="ru-RU" sz="2000" dirty="0" err="1"/>
              <a:t>IgM</a:t>
            </a:r>
            <a:r>
              <a:rPr lang="ru-RU" sz="2000" dirty="0"/>
              <a:t> </a:t>
            </a:r>
            <a:r>
              <a:rPr lang="ru-RU" sz="2000" dirty="0" err="1"/>
              <a:t>антиденелері</a:t>
            </a:r>
            <a:r>
              <a:rPr lang="ru-RU" sz="2000" dirty="0"/>
              <a:t> </a:t>
            </a:r>
            <a:r>
              <a:rPr lang="ru-RU" sz="2000" dirty="0" err="1"/>
              <a:t>олардың</a:t>
            </a:r>
            <a:r>
              <a:rPr lang="ru-RU" sz="2000" dirty="0"/>
              <a:t> </a:t>
            </a:r>
            <a:r>
              <a:rPr lang="ru-RU" sz="2000" dirty="0" err="1"/>
              <a:t>фагоцитозын</a:t>
            </a:r>
            <a:r>
              <a:rPr lang="ru-RU" sz="2000" dirty="0"/>
              <a:t> </a:t>
            </a:r>
            <a:r>
              <a:rPr lang="ru-RU" sz="2000" dirty="0" err="1"/>
              <a:t>немесе</a:t>
            </a:r>
            <a:r>
              <a:rPr lang="ru-RU" sz="2000" dirty="0"/>
              <a:t> </a:t>
            </a:r>
            <a:r>
              <a:rPr lang="ru-RU" sz="2000" dirty="0" err="1"/>
              <a:t>лизисін</a:t>
            </a:r>
            <a:r>
              <a:rPr lang="ru-RU" sz="2000" dirty="0"/>
              <a:t> </a:t>
            </a:r>
            <a:r>
              <a:rPr lang="ru-RU" sz="2000" dirty="0" err="1"/>
              <a:t>күшейту</a:t>
            </a:r>
            <a:r>
              <a:rPr lang="ru-RU" sz="2000" dirty="0"/>
              <a:t> </a:t>
            </a:r>
            <a:r>
              <a:rPr lang="ru-RU" sz="2000" dirty="0" err="1"/>
              <a:t>арқылы</a:t>
            </a:r>
            <a:r>
              <a:rPr lang="ru-RU" sz="2000" dirty="0"/>
              <a:t> </a:t>
            </a:r>
            <a:r>
              <a:rPr lang="ru-RU" sz="2000" dirty="0" err="1"/>
              <a:t>жасушалардың</a:t>
            </a:r>
            <a:r>
              <a:rPr lang="ru-RU" sz="2000" dirty="0"/>
              <a:t> </a:t>
            </a:r>
            <a:r>
              <a:rPr lang="ru-RU" sz="2000" dirty="0" err="1"/>
              <a:t>зақымдалуына</a:t>
            </a:r>
            <a:r>
              <a:rPr lang="ru-RU" sz="2000" dirty="0"/>
              <a:t>, </a:t>
            </a:r>
            <a:r>
              <a:rPr lang="ru-RU" sz="2000" dirty="0" err="1"/>
              <a:t>сондай-ақ</a:t>
            </a:r>
            <a:r>
              <a:rPr lang="ru-RU" sz="2000" dirty="0"/>
              <a:t> </a:t>
            </a:r>
            <a:r>
              <a:rPr lang="ru-RU" sz="2000" dirty="0" err="1"/>
              <a:t>қабынуды</a:t>
            </a:r>
            <a:r>
              <a:rPr lang="ru-RU" sz="2000" dirty="0"/>
              <a:t> </a:t>
            </a:r>
            <a:r>
              <a:rPr lang="ru-RU" sz="2000" dirty="0" err="1"/>
              <a:t>қоздыру</a:t>
            </a:r>
            <a:r>
              <a:rPr lang="ru-RU" sz="2000" dirty="0"/>
              <a:t> </a:t>
            </a:r>
            <a:r>
              <a:rPr lang="ru-RU" sz="2000" dirty="0" err="1"/>
              <a:t>арқылы</a:t>
            </a:r>
            <a:r>
              <a:rPr lang="ru-RU" sz="2000" dirty="0"/>
              <a:t> </a:t>
            </a:r>
            <a:r>
              <a:rPr lang="ru-RU" sz="2000" dirty="0" err="1"/>
              <a:t>тіндердің</a:t>
            </a:r>
            <a:r>
              <a:rPr lang="ru-RU" sz="2000" dirty="0"/>
              <a:t> </a:t>
            </a:r>
            <a:r>
              <a:rPr lang="ru-RU" sz="2000" dirty="0" err="1"/>
              <a:t>зақымдалуына</a:t>
            </a:r>
            <a:r>
              <a:rPr lang="ru-RU" sz="2000" dirty="0"/>
              <a:t> </a:t>
            </a:r>
            <a:r>
              <a:rPr lang="ru-RU" sz="2000" dirty="0" err="1"/>
              <a:t>қатысады</a:t>
            </a:r>
            <a:r>
              <a:rPr lang="ru-RU" sz="2000" dirty="0"/>
              <a:t>.</a:t>
            </a:r>
          </a:p>
          <a:p>
            <a:r>
              <a:rPr lang="ru-RU" sz="2000" dirty="0"/>
              <a:t>- III </a:t>
            </a:r>
            <a:r>
              <a:rPr lang="ru-RU" sz="2000" dirty="0" err="1"/>
              <a:t>типті</a:t>
            </a:r>
            <a:r>
              <a:rPr lang="ru-RU" sz="2000" dirty="0"/>
              <a:t> </a:t>
            </a:r>
            <a:r>
              <a:rPr lang="ru-RU" sz="2000" dirty="0" err="1"/>
              <a:t>жоғары</a:t>
            </a:r>
            <a:r>
              <a:rPr lang="ru-RU" sz="2000" dirty="0"/>
              <a:t> </a:t>
            </a:r>
            <a:r>
              <a:rPr lang="ru-RU" sz="2000" dirty="0" err="1"/>
              <a:t>сезімталдық</a:t>
            </a:r>
            <a:r>
              <a:rPr lang="ru-RU" sz="2000" dirty="0"/>
              <a:t> (</a:t>
            </a:r>
            <a:r>
              <a:rPr lang="ru-RU" sz="2000" dirty="0" err="1"/>
              <a:t>жоғары</a:t>
            </a:r>
            <a:r>
              <a:rPr lang="ru-RU" sz="2000" dirty="0"/>
              <a:t> </a:t>
            </a:r>
            <a:r>
              <a:rPr lang="ru-RU" sz="2000" dirty="0" err="1"/>
              <a:t>сезімталдық</a:t>
            </a:r>
            <a:r>
              <a:rPr lang="ru-RU" sz="2000" dirty="0"/>
              <a:t>,</a:t>
            </a:r>
          </a:p>
          <a:p>
            <a:r>
              <a:rPr lang="ru-RU" sz="2000" dirty="0" err="1"/>
              <a:t>иммундық</a:t>
            </a:r>
            <a:r>
              <a:rPr lang="ru-RU" sz="2000" dirty="0"/>
              <a:t> </a:t>
            </a:r>
            <a:r>
              <a:rPr lang="ru-RU" sz="2000" dirty="0" err="1"/>
              <a:t>кешендер</a:t>
            </a:r>
            <a:r>
              <a:rPr lang="ru-RU" sz="2000" dirty="0"/>
              <a:t> </a:t>
            </a:r>
            <a:r>
              <a:rPr lang="ru-RU" sz="2000" dirty="0" err="1"/>
              <a:t>арқылы</a:t>
            </a:r>
            <a:r>
              <a:rPr lang="ru-RU" sz="2000" dirty="0"/>
              <a:t> </a:t>
            </a:r>
            <a:r>
              <a:rPr lang="ru-RU" sz="2000" dirty="0" err="1"/>
              <a:t>жүзеге</a:t>
            </a:r>
            <a:r>
              <a:rPr lang="ru-RU" sz="2000" dirty="0"/>
              <a:t> </a:t>
            </a:r>
            <a:r>
              <a:rPr lang="ru-RU" sz="2000" dirty="0" err="1"/>
              <a:t>асырылады</a:t>
            </a:r>
            <a:r>
              <a:rPr lang="ru-RU" sz="2000" dirty="0"/>
              <a:t>) - </a:t>
            </a:r>
            <a:r>
              <a:rPr lang="ru-RU" sz="2000" dirty="0" err="1"/>
              <a:t>IgG</a:t>
            </a:r>
            <a:r>
              <a:rPr lang="ru-RU" sz="2000" dirty="0"/>
              <a:t> </a:t>
            </a:r>
            <a:r>
              <a:rPr lang="ru-RU" sz="2000" dirty="0" err="1"/>
              <a:t>және</a:t>
            </a:r>
            <a:r>
              <a:rPr lang="ru-RU" sz="2000" dirty="0"/>
              <a:t> </a:t>
            </a:r>
            <a:r>
              <a:rPr lang="ru-RU" sz="2000" dirty="0" err="1"/>
              <a:t>IgM</a:t>
            </a:r>
            <a:r>
              <a:rPr lang="ru-RU" sz="2000" dirty="0"/>
              <a:t> </a:t>
            </a:r>
            <a:r>
              <a:rPr lang="ru-RU" sz="2000" dirty="0" err="1"/>
              <a:t>антиденелері</a:t>
            </a:r>
            <a:r>
              <a:rPr lang="ru-RU" sz="2000" dirty="0"/>
              <a:t> </a:t>
            </a:r>
            <a:r>
              <a:rPr lang="ru-RU" sz="2000" dirty="0" err="1"/>
              <a:t>әдетте</a:t>
            </a:r>
            <a:r>
              <a:rPr lang="ru-RU" sz="2000" dirty="0"/>
              <a:t> </a:t>
            </a:r>
            <a:r>
              <a:rPr lang="ru-RU" sz="2000" dirty="0" err="1"/>
              <a:t>қан</a:t>
            </a:r>
            <a:r>
              <a:rPr lang="ru-RU" sz="2000" dirty="0"/>
              <a:t> </a:t>
            </a:r>
            <a:r>
              <a:rPr lang="ru-RU" sz="2000" dirty="0" err="1"/>
              <a:t>ағымындағы</a:t>
            </a:r>
            <a:r>
              <a:rPr lang="ru-RU" sz="2000" dirty="0"/>
              <a:t> </a:t>
            </a:r>
            <a:r>
              <a:rPr lang="ru-RU" sz="2000" dirty="0" err="1"/>
              <a:t>антигендерді</a:t>
            </a:r>
            <a:r>
              <a:rPr lang="ru-RU" sz="2000" dirty="0"/>
              <a:t> </a:t>
            </a:r>
            <a:r>
              <a:rPr lang="ru-RU" sz="2000" dirty="0" err="1"/>
              <a:t>байланыстырады</a:t>
            </a:r>
            <a:r>
              <a:rPr lang="ru-RU" sz="2000" dirty="0"/>
              <a:t>, антиген-</a:t>
            </a:r>
            <a:r>
              <a:rPr lang="ru-RU" sz="2000" dirty="0" err="1"/>
              <a:t>антидене</a:t>
            </a:r>
            <a:r>
              <a:rPr lang="ru-RU" sz="2000" dirty="0"/>
              <a:t> </a:t>
            </a:r>
            <a:r>
              <a:rPr lang="ru-RU" sz="2000" dirty="0" err="1"/>
              <a:t>кешендері</a:t>
            </a:r>
            <a:r>
              <a:rPr lang="ru-RU" sz="2000" dirty="0"/>
              <a:t> </a:t>
            </a:r>
            <a:r>
              <a:rPr lang="ru-RU" sz="2000" dirty="0" err="1"/>
              <a:t>тіндерде</a:t>
            </a:r>
            <a:r>
              <a:rPr lang="ru-RU" sz="2000" dirty="0"/>
              <a:t> </a:t>
            </a:r>
            <a:r>
              <a:rPr lang="ru-RU" sz="2000" dirty="0" err="1"/>
              <a:t>тұндырылып</a:t>
            </a:r>
            <a:r>
              <a:rPr lang="ru-RU" sz="2000" dirty="0"/>
              <a:t>, </a:t>
            </a:r>
            <a:r>
              <a:rPr lang="ru-RU" sz="2000" dirty="0" err="1"/>
              <a:t>қабынуды</a:t>
            </a:r>
            <a:r>
              <a:rPr lang="ru-RU" sz="2000" dirty="0"/>
              <a:t> </a:t>
            </a:r>
            <a:r>
              <a:rPr lang="ru-RU" sz="2000" dirty="0" err="1"/>
              <a:t>тудырады</a:t>
            </a:r>
            <a:r>
              <a:rPr lang="ru-RU" sz="2000" dirty="0"/>
              <a:t>.</a:t>
            </a:r>
          </a:p>
          <a:p>
            <a:r>
              <a:rPr lang="ru-RU" sz="2000" dirty="0"/>
              <a:t>- IV </a:t>
            </a:r>
            <a:r>
              <a:rPr lang="ru-RU" sz="2000" dirty="0" err="1"/>
              <a:t>типті</a:t>
            </a:r>
            <a:r>
              <a:rPr lang="ru-RU" sz="2000" dirty="0"/>
              <a:t> </a:t>
            </a:r>
            <a:r>
              <a:rPr lang="ru-RU" sz="2000" dirty="0" err="1"/>
              <a:t>жоғары</a:t>
            </a:r>
            <a:r>
              <a:rPr lang="ru-RU" sz="2000" dirty="0"/>
              <a:t> </a:t>
            </a:r>
            <a:r>
              <a:rPr lang="ru-RU" sz="2000" dirty="0" err="1"/>
              <a:t>сезімталдық</a:t>
            </a:r>
            <a:r>
              <a:rPr lang="ru-RU" sz="2000" dirty="0"/>
              <a:t> (</a:t>
            </a:r>
            <a:r>
              <a:rPr lang="ru-RU" sz="2000" dirty="0" err="1"/>
              <a:t>жасуша</a:t>
            </a:r>
            <a:r>
              <a:rPr lang="ru-RU" sz="2000" dirty="0"/>
              <a:t> </a:t>
            </a:r>
            <a:r>
              <a:rPr lang="ru-RU" sz="2000" dirty="0" err="1"/>
              <a:t>арқылы</a:t>
            </a:r>
            <a:endParaRPr lang="ru-RU" sz="2000" dirty="0"/>
          </a:p>
          <a:p>
            <a:r>
              <a:rPr lang="ru-RU" sz="2000" dirty="0" err="1"/>
              <a:t>жоғары</a:t>
            </a:r>
            <a:r>
              <a:rPr lang="ru-RU" sz="2000" dirty="0"/>
              <a:t> </a:t>
            </a:r>
            <a:r>
              <a:rPr lang="ru-RU" sz="2000" dirty="0" err="1"/>
              <a:t>сезімталдық</a:t>
            </a:r>
            <a:r>
              <a:rPr lang="ru-RU" sz="2000" dirty="0"/>
              <a:t>) - </a:t>
            </a:r>
            <a:r>
              <a:rPr lang="ru-RU" sz="2000" dirty="0" err="1"/>
              <a:t>сенсибилизацияланған</a:t>
            </a:r>
            <a:r>
              <a:rPr lang="ru-RU" sz="2000" dirty="0"/>
              <a:t> Т </a:t>
            </a:r>
            <a:r>
              <a:rPr lang="ru-RU" sz="2000" dirty="0" err="1"/>
              <a:t>лимфоциттер</a:t>
            </a:r>
            <a:r>
              <a:rPr lang="ru-RU" sz="2000" dirty="0"/>
              <a:t> </a:t>
            </a:r>
            <a:r>
              <a:rPr lang="ru-RU" sz="2000" dirty="0" err="1"/>
              <a:t>жасушалар</a:t>
            </a:r>
            <a:r>
              <a:rPr lang="ru-RU" sz="2000" dirty="0"/>
              <a:t> мен </a:t>
            </a:r>
            <a:r>
              <a:rPr lang="ru-RU" sz="2000" dirty="0" err="1"/>
              <a:t>тіндерге</a:t>
            </a:r>
            <a:r>
              <a:rPr lang="ru-RU" sz="2000" dirty="0"/>
              <a:t> </a:t>
            </a:r>
            <a:r>
              <a:rPr lang="ru-RU" sz="2000" dirty="0" err="1"/>
              <a:t>зақым</a:t>
            </a:r>
            <a:r>
              <a:rPr lang="ru-RU" sz="2000" dirty="0"/>
              <a:t> </a:t>
            </a:r>
            <a:r>
              <a:rPr lang="ru-RU" sz="2000" dirty="0" err="1"/>
              <a:t>келтіреді</a:t>
            </a:r>
            <a:r>
              <a:rPr lang="ru-RU" sz="2000" dirty="0"/>
              <a:t>.</a:t>
            </a:r>
          </a:p>
        </p:txBody>
      </p:sp>
    </p:spTree>
    <p:extLst>
      <p:ext uri="{BB962C8B-B14F-4D97-AF65-F5344CB8AC3E}">
        <p14:creationId xmlns:p14="http://schemas.microsoft.com/office/powerpoint/2010/main" val="3024091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Прямоугольник 2"/>
          <p:cNvSpPr/>
          <p:nvPr/>
        </p:nvSpPr>
        <p:spPr>
          <a:xfrm>
            <a:off x="457200" y="130076"/>
            <a:ext cx="11450320" cy="2308324"/>
          </a:xfrm>
          <a:prstGeom prst="rect">
            <a:avLst/>
          </a:prstGeom>
        </p:spPr>
        <p:txBody>
          <a:bodyPr wrap="square">
            <a:spAutoFit/>
          </a:bodyPr>
          <a:lstStyle/>
          <a:p>
            <a:pPr algn="ctr"/>
            <a:r>
              <a:rPr lang="ru-RU" b="1" dirty="0" err="1">
                <a:solidFill>
                  <a:srgbClr val="FF0000"/>
                </a:solidFill>
              </a:rPr>
              <a:t>Аутоиммунды</a:t>
            </a:r>
            <a:r>
              <a:rPr lang="ru-RU" b="1" dirty="0">
                <a:solidFill>
                  <a:srgbClr val="FF0000"/>
                </a:solidFill>
              </a:rPr>
              <a:t> </a:t>
            </a:r>
            <a:r>
              <a:rPr lang="ru-RU" b="1" dirty="0" err="1" smtClean="0">
                <a:solidFill>
                  <a:srgbClr val="FF0000"/>
                </a:solidFill>
              </a:rPr>
              <a:t>аурулар</a:t>
            </a:r>
            <a:endParaRPr lang="ru-RU" b="1" dirty="0" smtClean="0">
              <a:solidFill>
                <a:srgbClr val="FF0000"/>
              </a:solidFill>
            </a:endParaRPr>
          </a:p>
          <a:p>
            <a:pPr algn="ctr"/>
            <a:endParaRPr lang="ru-RU" b="1" dirty="0">
              <a:solidFill>
                <a:srgbClr val="FF0000"/>
              </a:solidFill>
            </a:endParaRPr>
          </a:p>
          <a:p>
            <a:pPr marL="285750" indent="-285750" algn="just">
              <a:buFont typeface="Arial" panose="020B0604020202020204" pitchFamily="34" charset="0"/>
              <a:buChar char="•"/>
            </a:pPr>
            <a:r>
              <a:rPr lang="ru-RU" dirty="0" err="1"/>
              <a:t>Т</a:t>
            </a:r>
            <a:r>
              <a:rPr lang="ru-RU" dirty="0" err="1" smtClean="0"/>
              <a:t>ым</a:t>
            </a:r>
            <a:r>
              <a:rPr lang="ru-RU" dirty="0" smtClean="0"/>
              <a:t> </a:t>
            </a:r>
            <a:r>
              <a:rPr lang="ru-RU" dirty="0" err="1"/>
              <a:t>белсенді</a:t>
            </a:r>
            <a:r>
              <a:rPr lang="ru-RU" dirty="0"/>
              <a:t> </a:t>
            </a:r>
            <a:r>
              <a:rPr lang="ru-RU" dirty="0" err="1"/>
              <a:t>иммундық</a:t>
            </a:r>
            <a:r>
              <a:rPr lang="ru-RU" dirty="0"/>
              <a:t> </a:t>
            </a:r>
            <a:r>
              <a:rPr lang="ru-RU" dirty="0" err="1"/>
              <a:t>жүйенің</a:t>
            </a:r>
            <a:r>
              <a:rPr lang="ru-RU" dirty="0"/>
              <a:t> </a:t>
            </a:r>
            <a:r>
              <a:rPr lang="ru-RU" dirty="0" err="1"/>
              <a:t>жеке</a:t>
            </a:r>
            <a:r>
              <a:rPr lang="ru-RU" dirty="0"/>
              <a:t> </a:t>
            </a:r>
            <a:r>
              <a:rPr lang="ru-RU" dirty="0" err="1"/>
              <a:t>тіндерге</a:t>
            </a:r>
            <a:r>
              <a:rPr lang="ru-RU" dirty="0"/>
              <a:t>, </a:t>
            </a:r>
            <a:r>
              <a:rPr lang="ru-RU" dirty="0" err="1"/>
              <a:t>органдарға</a:t>
            </a:r>
            <a:r>
              <a:rPr lang="ru-RU" dirty="0"/>
              <a:t> </a:t>
            </a:r>
            <a:r>
              <a:rPr lang="ru-RU" dirty="0" err="1"/>
              <a:t>немесе</a:t>
            </a:r>
            <a:r>
              <a:rPr lang="ru-RU" dirty="0"/>
              <a:t> </a:t>
            </a:r>
            <a:r>
              <a:rPr lang="ru-RU" dirty="0" err="1"/>
              <a:t>бүкіл</a:t>
            </a:r>
            <a:r>
              <a:rPr lang="ru-RU" dirty="0"/>
              <a:t> </a:t>
            </a:r>
            <a:r>
              <a:rPr lang="ru-RU" dirty="0" err="1"/>
              <a:t>жүйелерге</a:t>
            </a:r>
            <a:r>
              <a:rPr lang="ru-RU" dirty="0"/>
              <a:t> </a:t>
            </a:r>
            <a:r>
              <a:rPr lang="ru-RU" dirty="0" err="1"/>
              <a:t>шабуыл</a:t>
            </a:r>
            <a:r>
              <a:rPr lang="ru-RU" dirty="0"/>
              <a:t> </a:t>
            </a:r>
            <a:r>
              <a:rPr lang="ru-RU" dirty="0" err="1"/>
              <a:t>жасай</a:t>
            </a:r>
            <a:r>
              <a:rPr lang="ru-RU" dirty="0"/>
              <a:t> </a:t>
            </a:r>
            <a:r>
              <a:rPr lang="ru-RU" dirty="0" err="1"/>
              <a:t>бастайтындығына</a:t>
            </a:r>
            <a:r>
              <a:rPr lang="ru-RU" dirty="0"/>
              <a:t> </a:t>
            </a:r>
            <a:r>
              <a:rPr lang="ru-RU" dirty="0" err="1"/>
              <a:t>байланысты</a:t>
            </a:r>
            <a:r>
              <a:rPr lang="ru-RU" dirty="0"/>
              <a:t>, </a:t>
            </a:r>
            <a:r>
              <a:rPr lang="ru-RU" dirty="0" err="1"/>
              <a:t>бұл</a:t>
            </a:r>
            <a:r>
              <a:rPr lang="ru-RU" dirty="0"/>
              <a:t> </a:t>
            </a:r>
            <a:r>
              <a:rPr lang="ru-RU" dirty="0" err="1"/>
              <a:t>олардың</a:t>
            </a:r>
            <a:r>
              <a:rPr lang="ru-RU" dirty="0"/>
              <a:t> </a:t>
            </a:r>
            <a:r>
              <a:rPr lang="ru-RU" dirty="0" err="1"/>
              <a:t>жұмысының</a:t>
            </a:r>
            <a:r>
              <a:rPr lang="ru-RU" dirty="0"/>
              <a:t> </a:t>
            </a:r>
            <a:r>
              <a:rPr lang="ru-RU" dirty="0" err="1"/>
              <a:t>бұзылуына</a:t>
            </a:r>
            <a:r>
              <a:rPr lang="ru-RU" dirty="0"/>
              <a:t> </a:t>
            </a:r>
            <a:r>
              <a:rPr lang="ru-RU" dirty="0" err="1"/>
              <a:t>әкеледі</a:t>
            </a:r>
            <a:r>
              <a:rPr lang="ru-RU" dirty="0"/>
              <a:t>. </a:t>
            </a:r>
            <a:r>
              <a:rPr lang="ru-RU" dirty="0" err="1"/>
              <a:t>Аутоиммунды</a:t>
            </a:r>
            <a:r>
              <a:rPr lang="ru-RU" dirty="0"/>
              <a:t> </a:t>
            </a:r>
            <a:r>
              <a:rPr lang="ru-RU" dirty="0" err="1"/>
              <a:t>аурулар</a:t>
            </a:r>
            <a:r>
              <a:rPr lang="ru-RU" dirty="0"/>
              <a:t>, </a:t>
            </a:r>
            <a:r>
              <a:rPr lang="ru-RU" dirty="0" err="1"/>
              <a:t>олар</a:t>
            </a:r>
            <a:r>
              <a:rPr lang="ru-RU" dirty="0"/>
              <a:t> </a:t>
            </a:r>
            <a:r>
              <a:rPr lang="ru-RU" dirty="0" err="1"/>
              <a:t>қандай</a:t>
            </a:r>
            <a:r>
              <a:rPr lang="ru-RU" dirty="0"/>
              <a:t> </a:t>
            </a:r>
            <a:r>
              <a:rPr lang="ru-RU" dirty="0" err="1"/>
              <a:t>және</a:t>
            </a:r>
            <a:r>
              <a:rPr lang="ru-RU" dirty="0"/>
              <a:t> </a:t>
            </a:r>
            <a:r>
              <a:rPr lang="ru-RU" dirty="0" err="1"/>
              <a:t>олар</a:t>
            </a:r>
            <a:r>
              <a:rPr lang="ru-RU" dirty="0"/>
              <a:t> </a:t>
            </a:r>
            <a:r>
              <a:rPr lang="ru-RU" dirty="0" err="1"/>
              <a:t>неліктен</a:t>
            </a:r>
            <a:r>
              <a:rPr lang="ru-RU" dirty="0"/>
              <a:t> </a:t>
            </a:r>
            <a:r>
              <a:rPr lang="ru-RU" dirty="0" err="1"/>
              <a:t>пайда</a:t>
            </a:r>
            <a:r>
              <a:rPr lang="ru-RU" dirty="0"/>
              <a:t> </a:t>
            </a:r>
            <a:r>
              <a:rPr lang="ru-RU" dirty="0" err="1"/>
              <a:t>болады</a:t>
            </a:r>
            <a:r>
              <a:rPr lang="ru-RU" dirty="0"/>
              <a:t>? </a:t>
            </a:r>
            <a:r>
              <a:rPr lang="ru-RU" dirty="0" err="1"/>
              <a:t>Мұндай</a:t>
            </a:r>
            <a:r>
              <a:rPr lang="ru-RU" dirty="0"/>
              <a:t> </a:t>
            </a:r>
            <a:r>
              <a:rPr lang="ru-RU" dirty="0" err="1"/>
              <a:t>процестердің</a:t>
            </a:r>
            <a:r>
              <a:rPr lang="ru-RU" dirty="0"/>
              <a:t> </a:t>
            </a:r>
            <a:r>
              <a:rPr lang="ru-RU" dirty="0" err="1"/>
              <a:t>пайда</a:t>
            </a:r>
            <a:r>
              <a:rPr lang="ru-RU" dirty="0"/>
              <a:t> болу </a:t>
            </a:r>
            <a:r>
              <a:rPr lang="ru-RU" dirty="0" err="1"/>
              <a:t>механизмі</a:t>
            </a:r>
            <a:r>
              <a:rPr lang="ru-RU" dirty="0"/>
              <a:t> медицина </a:t>
            </a:r>
            <a:r>
              <a:rPr lang="ru-RU" dirty="0" err="1"/>
              <a:t>саласындағы</a:t>
            </a:r>
            <a:r>
              <a:rPr lang="ru-RU" dirty="0"/>
              <a:t> </a:t>
            </a:r>
            <a:r>
              <a:rPr lang="ru-RU" dirty="0" err="1"/>
              <a:t>зерттеушілерге</a:t>
            </a:r>
            <a:r>
              <a:rPr lang="ru-RU" dirty="0"/>
              <a:t> </a:t>
            </a:r>
            <a:r>
              <a:rPr lang="ru-RU" dirty="0" err="1"/>
              <a:t>әлі</a:t>
            </a:r>
            <a:r>
              <a:rPr lang="ru-RU" dirty="0"/>
              <a:t> </a:t>
            </a:r>
            <a:r>
              <a:rPr lang="ru-RU" dirty="0" err="1"/>
              <a:t>толық</a:t>
            </a:r>
            <a:r>
              <a:rPr lang="ru-RU" dirty="0"/>
              <a:t> </a:t>
            </a:r>
            <a:r>
              <a:rPr lang="ru-RU" dirty="0" err="1"/>
              <a:t>түсінікті</a:t>
            </a:r>
            <a:r>
              <a:rPr lang="ru-RU" dirty="0"/>
              <a:t> </a:t>
            </a:r>
            <a:r>
              <a:rPr lang="ru-RU" dirty="0" err="1"/>
              <a:t>емес</a:t>
            </a:r>
            <a:r>
              <a:rPr lang="ru-RU" dirty="0"/>
              <a:t>. </a:t>
            </a:r>
            <a:r>
              <a:rPr lang="ru-RU" dirty="0" err="1"/>
              <a:t>Иммундық</a:t>
            </a:r>
            <a:r>
              <a:rPr lang="ru-RU" dirty="0"/>
              <a:t> </a:t>
            </a:r>
            <a:r>
              <a:rPr lang="ru-RU" dirty="0" err="1"/>
              <a:t>жүйенің</a:t>
            </a:r>
            <a:r>
              <a:rPr lang="ru-RU" dirty="0"/>
              <a:t> </a:t>
            </a:r>
            <a:r>
              <a:rPr lang="ru-RU" dirty="0" err="1"/>
              <a:t>бұзылуының</a:t>
            </a:r>
            <a:r>
              <a:rPr lang="ru-RU" dirty="0"/>
              <a:t> </a:t>
            </a:r>
            <a:r>
              <a:rPr lang="ru-RU" dirty="0" err="1"/>
              <a:t>бірнеше</a:t>
            </a:r>
            <a:r>
              <a:rPr lang="ru-RU" dirty="0"/>
              <a:t> </a:t>
            </a:r>
            <a:r>
              <a:rPr lang="ru-RU" dirty="0" err="1"/>
              <a:t>себептері</a:t>
            </a:r>
            <a:r>
              <a:rPr lang="ru-RU" dirty="0"/>
              <a:t> </a:t>
            </a:r>
            <a:r>
              <a:rPr lang="ru-RU" dirty="0" err="1"/>
              <a:t>болуы</a:t>
            </a:r>
            <a:r>
              <a:rPr lang="ru-RU" dirty="0"/>
              <a:t> </a:t>
            </a:r>
            <a:r>
              <a:rPr lang="ru-RU" dirty="0" err="1" smtClean="0"/>
              <a:t>мүмкін</a:t>
            </a:r>
            <a:endParaRPr lang="ru-RU" dirty="0" smtClean="0"/>
          </a:p>
          <a:p>
            <a:pPr marL="285750" indent="-285750" algn="just">
              <a:buFont typeface="Arial" panose="020B0604020202020204" pitchFamily="34" charset="0"/>
              <a:buChar char="•"/>
            </a:pPr>
            <a:endParaRPr lang="ru-RU" dirty="0"/>
          </a:p>
        </p:txBody>
      </p:sp>
      <p:pic>
        <p:nvPicPr>
          <p:cNvPr id="9" name="Рисунок 8"/>
          <p:cNvPicPr>
            <a:picLocks noChangeAspect="1"/>
          </p:cNvPicPr>
          <p:nvPr/>
        </p:nvPicPr>
        <p:blipFill>
          <a:blip r:embed="rId2"/>
          <a:stretch>
            <a:fillRect/>
          </a:stretch>
        </p:blipFill>
        <p:spPr>
          <a:xfrm>
            <a:off x="2052320" y="2204720"/>
            <a:ext cx="8493760" cy="3992053"/>
          </a:xfrm>
          <a:prstGeom prst="rect">
            <a:avLst/>
          </a:prstGeom>
        </p:spPr>
      </p:pic>
    </p:spTree>
    <p:extLst>
      <p:ext uri="{BB962C8B-B14F-4D97-AF65-F5344CB8AC3E}">
        <p14:creationId xmlns:p14="http://schemas.microsoft.com/office/powerpoint/2010/main" val="4173212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01040" y="298391"/>
            <a:ext cx="10546080" cy="5878532"/>
          </a:xfrm>
          <a:prstGeom prst="rect">
            <a:avLst/>
          </a:prstGeom>
        </p:spPr>
        <p:txBody>
          <a:bodyPr wrap="square">
            <a:spAutoFit/>
          </a:bodyPr>
          <a:lstStyle/>
          <a:p>
            <a:pPr algn="ctr"/>
            <a:r>
              <a:rPr lang="ru-RU" b="1" dirty="0" err="1">
                <a:solidFill>
                  <a:srgbClr val="FF0000"/>
                </a:solidFill>
              </a:rPr>
              <a:t>Симптомдары</a:t>
            </a:r>
            <a:endParaRPr lang="ru-RU" b="1" dirty="0">
              <a:solidFill>
                <a:srgbClr val="FF0000"/>
              </a:solidFill>
            </a:endParaRPr>
          </a:p>
          <a:p>
            <a:pPr algn="just"/>
            <a:endParaRPr lang="ru-RU" dirty="0"/>
          </a:p>
          <a:p>
            <a:pPr marL="285750" indent="-285750" algn="just">
              <a:buFont typeface="Arial" panose="020B0604020202020204" pitchFamily="34" charset="0"/>
              <a:buChar char="•"/>
            </a:pPr>
            <a:r>
              <a:rPr lang="ru-RU" sz="2000" dirty="0" err="1"/>
              <a:t>Кенеттен</a:t>
            </a:r>
            <a:r>
              <a:rPr lang="ru-RU" sz="2000" dirty="0"/>
              <a:t> </a:t>
            </a:r>
            <a:r>
              <a:rPr lang="ru-RU" sz="2000" dirty="0" err="1"/>
              <a:t>салмақ</a:t>
            </a:r>
            <a:r>
              <a:rPr lang="ru-RU" sz="2000" dirty="0"/>
              <a:t> </a:t>
            </a:r>
            <a:r>
              <a:rPr lang="ru-RU" sz="2000" dirty="0" err="1"/>
              <a:t>жоғалту</a:t>
            </a:r>
            <a:r>
              <a:rPr lang="ru-RU" sz="2000" dirty="0"/>
              <a:t>.</a:t>
            </a:r>
          </a:p>
          <a:p>
            <a:pPr marL="285750" indent="-285750" algn="just">
              <a:buFont typeface="Arial" panose="020B0604020202020204" pitchFamily="34" charset="0"/>
              <a:buChar char="•"/>
            </a:pPr>
            <a:r>
              <a:rPr lang="ru-RU" sz="2000" dirty="0"/>
              <a:t>Тез </a:t>
            </a:r>
            <a:r>
              <a:rPr lang="ru-RU" sz="2000" dirty="0" err="1"/>
              <a:t>шаршаумен</a:t>
            </a:r>
            <a:r>
              <a:rPr lang="ru-RU" sz="2000" dirty="0"/>
              <a:t> </a:t>
            </a:r>
            <a:r>
              <a:rPr lang="ru-RU" sz="2000" dirty="0" err="1"/>
              <a:t>бірге</a:t>
            </a:r>
            <a:r>
              <a:rPr lang="ru-RU" sz="2000" dirty="0"/>
              <a:t> </a:t>
            </a:r>
            <a:r>
              <a:rPr lang="ru-RU" sz="2000" dirty="0" err="1"/>
              <a:t>дене</a:t>
            </a:r>
            <a:r>
              <a:rPr lang="ru-RU" sz="2000" dirty="0"/>
              <a:t> </a:t>
            </a:r>
            <a:r>
              <a:rPr lang="ru-RU" sz="2000" dirty="0" err="1"/>
              <a:t>салмағының</a:t>
            </a:r>
            <a:r>
              <a:rPr lang="ru-RU" sz="2000" dirty="0"/>
              <a:t> </a:t>
            </a:r>
            <a:r>
              <a:rPr lang="ru-RU" sz="2000" dirty="0" err="1"/>
              <a:t>жоғарылауы</a:t>
            </a:r>
            <a:r>
              <a:rPr lang="ru-RU" sz="2000" dirty="0"/>
              <a:t>.</a:t>
            </a:r>
          </a:p>
          <a:p>
            <a:pPr marL="285750" indent="-285750" algn="just">
              <a:buFont typeface="Arial" panose="020B0604020202020204" pitchFamily="34" charset="0"/>
              <a:buChar char="•"/>
            </a:pPr>
            <a:r>
              <a:rPr lang="ru-RU" sz="2000" dirty="0" err="1"/>
              <a:t>Ешқандай</a:t>
            </a:r>
            <a:r>
              <a:rPr lang="ru-RU" sz="2000" dirty="0"/>
              <a:t> </a:t>
            </a:r>
            <a:r>
              <a:rPr lang="ru-RU" sz="2000" dirty="0" err="1"/>
              <a:t>себепсіз</a:t>
            </a:r>
            <a:r>
              <a:rPr lang="ru-RU" sz="2000" dirty="0"/>
              <a:t> </a:t>
            </a:r>
            <a:r>
              <a:rPr lang="ru-RU" sz="2000" dirty="0" err="1"/>
              <a:t>буындар</a:t>
            </a:r>
            <a:r>
              <a:rPr lang="ru-RU" sz="2000" dirty="0"/>
              <a:t> мен </a:t>
            </a:r>
            <a:r>
              <a:rPr lang="ru-RU" sz="2000" dirty="0" err="1"/>
              <a:t>бұлшықеттердегі</a:t>
            </a:r>
            <a:r>
              <a:rPr lang="ru-RU" sz="2000" dirty="0"/>
              <a:t> </a:t>
            </a:r>
            <a:r>
              <a:rPr lang="ru-RU" sz="2000" dirty="0" err="1"/>
              <a:t>ауырсыну</a:t>
            </a:r>
            <a:r>
              <a:rPr lang="ru-RU" sz="2000" dirty="0"/>
              <a:t>.</a:t>
            </a:r>
          </a:p>
          <a:p>
            <a:pPr marL="285750" indent="-285750" algn="just">
              <a:buFont typeface="Arial" panose="020B0604020202020204" pitchFamily="34" charset="0"/>
              <a:buChar char="•"/>
            </a:pPr>
            <a:r>
              <a:rPr lang="ru-RU" sz="2000" dirty="0" err="1"/>
              <a:t>Психикалық</a:t>
            </a:r>
            <a:r>
              <a:rPr lang="ru-RU" sz="2000" dirty="0"/>
              <a:t> </a:t>
            </a:r>
            <a:r>
              <a:rPr lang="ru-RU" sz="2000" dirty="0" err="1"/>
              <a:t>белсенділік</a:t>
            </a:r>
            <a:r>
              <a:rPr lang="ru-RU" sz="2000" dirty="0"/>
              <a:t> </a:t>
            </a:r>
            <a:r>
              <a:rPr lang="ru-RU" sz="2000" dirty="0" err="1"/>
              <a:t>сапасының</a:t>
            </a:r>
            <a:r>
              <a:rPr lang="ru-RU" sz="2000" dirty="0"/>
              <a:t> </a:t>
            </a:r>
            <a:r>
              <a:rPr lang="ru-RU" sz="2000" dirty="0" err="1"/>
              <a:t>төмендеуі</a:t>
            </a:r>
            <a:r>
              <a:rPr lang="ru-RU" sz="2000" dirty="0"/>
              <a:t> – </a:t>
            </a:r>
            <a:r>
              <a:rPr lang="ru-RU" sz="2000" dirty="0" err="1"/>
              <a:t>адам</a:t>
            </a:r>
            <a:r>
              <a:rPr lang="ru-RU" sz="2000" dirty="0"/>
              <a:t> </a:t>
            </a:r>
            <a:r>
              <a:rPr lang="ru-RU" sz="2000" dirty="0" err="1"/>
              <a:t>жұмысқа</a:t>
            </a:r>
            <a:r>
              <a:rPr lang="ru-RU" sz="2000" dirty="0"/>
              <a:t> </a:t>
            </a:r>
            <a:r>
              <a:rPr lang="ru-RU" sz="2000" dirty="0" err="1"/>
              <a:t>зейінін</a:t>
            </a:r>
            <a:r>
              <a:rPr lang="ru-RU" sz="2000" dirty="0"/>
              <a:t> </a:t>
            </a:r>
            <a:r>
              <a:rPr lang="ru-RU" sz="2000" dirty="0" err="1"/>
              <a:t>шоғырландыру</a:t>
            </a:r>
            <a:r>
              <a:rPr lang="ru-RU" sz="2000" dirty="0"/>
              <a:t> </a:t>
            </a:r>
            <a:r>
              <a:rPr lang="ru-RU" sz="2000" dirty="0" err="1"/>
              <a:t>қиынға</a:t>
            </a:r>
            <a:r>
              <a:rPr lang="ru-RU" sz="2000" dirty="0"/>
              <a:t> </a:t>
            </a:r>
            <a:r>
              <a:rPr lang="ru-RU" sz="2000" dirty="0" err="1"/>
              <a:t>соғады</a:t>
            </a:r>
            <a:r>
              <a:rPr lang="ru-RU" sz="2000" dirty="0"/>
              <a:t>, </a:t>
            </a:r>
            <a:r>
              <a:rPr lang="ru-RU" sz="2000" dirty="0" err="1"/>
              <a:t>ол</a:t>
            </a:r>
            <a:r>
              <a:rPr lang="ru-RU" sz="2000" dirty="0"/>
              <a:t> </a:t>
            </a:r>
            <a:r>
              <a:rPr lang="ru-RU" sz="2000" dirty="0" err="1"/>
              <a:t>тұманды</a:t>
            </a:r>
            <a:r>
              <a:rPr lang="ru-RU" sz="2000" dirty="0"/>
              <a:t> </a:t>
            </a:r>
            <a:r>
              <a:rPr lang="ru-RU" sz="2000" dirty="0" err="1"/>
              <a:t>сананы</a:t>
            </a:r>
            <a:r>
              <a:rPr lang="ru-RU" sz="2000" dirty="0"/>
              <a:t> </a:t>
            </a:r>
            <a:r>
              <a:rPr lang="ru-RU" sz="2000" dirty="0" err="1"/>
              <a:t>бастан</a:t>
            </a:r>
            <a:r>
              <a:rPr lang="ru-RU" sz="2000" dirty="0"/>
              <a:t> </a:t>
            </a:r>
            <a:r>
              <a:rPr lang="ru-RU" sz="2000" dirty="0" err="1"/>
              <a:t>кешіреді</a:t>
            </a:r>
            <a:r>
              <a:rPr lang="ru-RU" sz="2000" dirty="0"/>
              <a:t>.</a:t>
            </a:r>
          </a:p>
          <a:p>
            <a:pPr marL="285750" indent="-285750" algn="just">
              <a:buFont typeface="Arial" panose="020B0604020202020204" pitchFamily="34" charset="0"/>
              <a:buChar char="•"/>
            </a:pPr>
            <a:r>
              <a:rPr lang="ru-RU" sz="2000" dirty="0" err="1"/>
              <a:t>Жалпы</a:t>
            </a:r>
            <a:r>
              <a:rPr lang="ru-RU" sz="2000" dirty="0"/>
              <a:t> </a:t>
            </a:r>
            <a:r>
              <a:rPr lang="ru-RU" sz="2000" dirty="0" err="1"/>
              <a:t>аутоиммундық</a:t>
            </a:r>
            <a:r>
              <a:rPr lang="ru-RU" sz="2000" dirty="0"/>
              <a:t> реакция </a:t>
            </a:r>
            <a:r>
              <a:rPr lang="ru-RU" sz="2000" dirty="0" err="1"/>
              <a:t>тері</a:t>
            </a:r>
            <a:r>
              <a:rPr lang="ru-RU" sz="2000" dirty="0"/>
              <a:t> </a:t>
            </a:r>
            <a:r>
              <a:rPr lang="ru-RU" sz="2000" dirty="0" err="1"/>
              <a:t>бөртпесі</a:t>
            </a:r>
            <a:r>
              <a:rPr lang="ru-RU" sz="2000" dirty="0"/>
              <a:t> </a:t>
            </a:r>
            <a:r>
              <a:rPr lang="ru-RU" sz="2000" dirty="0" err="1"/>
              <a:t>болып</a:t>
            </a:r>
            <a:r>
              <a:rPr lang="ru-RU" sz="2000" dirty="0"/>
              <a:t> </a:t>
            </a:r>
            <a:r>
              <a:rPr lang="ru-RU" sz="2000" dirty="0" err="1"/>
              <a:t>табылады</a:t>
            </a:r>
            <a:r>
              <a:rPr lang="ru-RU" sz="2000" dirty="0"/>
              <a:t>. </a:t>
            </a:r>
            <a:r>
              <a:rPr lang="ru-RU" sz="2000" dirty="0" err="1"/>
              <a:t>Жағдай</a:t>
            </a:r>
            <a:r>
              <a:rPr lang="ru-RU" sz="2000" dirty="0"/>
              <a:t> </a:t>
            </a:r>
            <a:r>
              <a:rPr lang="ru-RU" sz="2000" dirty="0" err="1"/>
              <a:t>күн</a:t>
            </a:r>
            <a:r>
              <a:rPr lang="ru-RU" sz="2000" dirty="0"/>
              <a:t> </a:t>
            </a:r>
            <a:r>
              <a:rPr lang="ru-RU" sz="2000" dirty="0" err="1"/>
              <a:t>сәулесінің</a:t>
            </a:r>
            <a:r>
              <a:rPr lang="ru-RU" sz="2000" dirty="0"/>
              <a:t> </a:t>
            </a:r>
            <a:r>
              <a:rPr lang="ru-RU" sz="2000" dirty="0" err="1"/>
              <a:t>әсерінен</a:t>
            </a:r>
            <a:r>
              <a:rPr lang="ru-RU" sz="2000" dirty="0"/>
              <a:t> </a:t>
            </a:r>
            <a:r>
              <a:rPr lang="ru-RU" sz="2000" dirty="0" err="1"/>
              <a:t>және</a:t>
            </a:r>
            <a:r>
              <a:rPr lang="ru-RU" sz="2000" dirty="0"/>
              <a:t> </a:t>
            </a:r>
            <a:r>
              <a:rPr lang="ru-RU" sz="2000" dirty="0" err="1"/>
              <a:t>белгілі</a:t>
            </a:r>
            <a:r>
              <a:rPr lang="ru-RU" sz="2000" dirty="0"/>
              <a:t> </a:t>
            </a:r>
            <a:r>
              <a:rPr lang="ru-RU" sz="2000" dirty="0" err="1"/>
              <a:t>бір</a:t>
            </a:r>
            <a:r>
              <a:rPr lang="ru-RU" sz="2000" dirty="0"/>
              <a:t> </a:t>
            </a:r>
            <a:r>
              <a:rPr lang="ru-RU" sz="2000" dirty="0" err="1"/>
              <a:t>тағамдарды</a:t>
            </a:r>
            <a:r>
              <a:rPr lang="ru-RU" sz="2000" dirty="0"/>
              <a:t> </a:t>
            </a:r>
            <a:r>
              <a:rPr lang="ru-RU" sz="2000" dirty="0" err="1"/>
              <a:t>тұтынумен</a:t>
            </a:r>
            <a:r>
              <a:rPr lang="ru-RU" sz="2000" dirty="0"/>
              <a:t> </a:t>
            </a:r>
            <a:r>
              <a:rPr lang="ru-RU" sz="2000" dirty="0" err="1"/>
              <a:t>нашарлайды</a:t>
            </a:r>
            <a:r>
              <a:rPr lang="ru-RU" sz="2000" dirty="0"/>
              <a:t>.</a:t>
            </a:r>
          </a:p>
          <a:p>
            <a:pPr marL="285750" indent="-285750" algn="just">
              <a:buFont typeface="Arial" panose="020B0604020202020204" pitchFamily="34" charset="0"/>
              <a:buChar char="•"/>
            </a:pPr>
            <a:r>
              <a:rPr lang="ru-RU" sz="2000" dirty="0" err="1"/>
              <a:t>Құрғақ</a:t>
            </a:r>
            <a:r>
              <a:rPr lang="ru-RU" sz="2000" dirty="0"/>
              <a:t> </a:t>
            </a:r>
            <a:r>
              <a:rPr lang="ru-RU" sz="2000" dirty="0" err="1"/>
              <a:t>шырышты</a:t>
            </a:r>
            <a:r>
              <a:rPr lang="ru-RU" sz="2000" dirty="0"/>
              <a:t> </a:t>
            </a:r>
            <a:r>
              <a:rPr lang="ru-RU" sz="2000" dirty="0" err="1"/>
              <a:t>қабаттар</a:t>
            </a:r>
            <a:r>
              <a:rPr lang="ru-RU" sz="2000" dirty="0"/>
              <a:t> мен </a:t>
            </a:r>
            <a:r>
              <a:rPr lang="ru-RU" sz="2000" dirty="0" err="1"/>
              <a:t>тері</a:t>
            </a:r>
            <a:r>
              <a:rPr lang="ru-RU" sz="2000" dirty="0"/>
              <a:t>. </a:t>
            </a:r>
            <a:r>
              <a:rPr lang="ru-RU" sz="2000" dirty="0" err="1"/>
              <a:t>Негізінен</a:t>
            </a:r>
            <a:r>
              <a:rPr lang="ru-RU" sz="2000" dirty="0"/>
              <a:t> </a:t>
            </a:r>
            <a:r>
              <a:rPr lang="ru-RU" sz="2000" dirty="0" err="1"/>
              <a:t>көздер</a:t>
            </a:r>
            <a:r>
              <a:rPr lang="ru-RU" sz="2000" dirty="0"/>
              <a:t> мен </a:t>
            </a:r>
            <a:r>
              <a:rPr lang="ru-RU" sz="2000" dirty="0" err="1"/>
              <a:t>ауыз</a:t>
            </a:r>
            <a:r>
              <a:rPr lang="ru-RU" sz="2000" dirty="0"/>
              <a:t> </a:t>
            </a:r>
            <a:r>
              <a:rPr lang="ru-RU" sz="2000" dirty="0" err="1"/>
              <a:t>қуысы</a:t>
            </a:r>
            <a:r>
              <a:rPr lang="ru-RU" sz="2000" dirty="0"/>
              <a:t> </a:t>
            </a:r>
            <a:r>
              <a:rPr lang="ru-RU" sz="2000" dirty="0" err="1"/>
              <a:t>зардап</a:t>
            </a:r>
            <a:r>
              <a:rPr lang="ru-RU" sz="2000" dirty="0"/>
              <a:t> </a:t>
            </a:r>
            <a:r>
              <a:rPr lang="ru-RU" sz="2000" dirty="0" err="1"/>
              <a:t>шегеді</a:t>
            </a:r>
            <a:r>
              <a:rPr lang="ru-RU" sz="2000" dirty="0"/>
              <a:t>.</a:t>
            </a:r>
          </a:p>
          <a:p>
            <a:pPr marL="285750" indent="-285750" algn="just">
              <a:buFont typeface="Arial" panose="020B0604020202020204" pitchFamily="34" charset="0"/>
              <a:buChar char="•"/>
            </a:pPr>
            <a:r>
              <a:rPr lang="ru-RU" sz="2000" dirty="0" err="1"/>
              <a:t>Сезімталдың</a:t>
            </a:r>
            <a:r>
              <a:rPr lang="ru-RU" sz="2000" dirty="0"/>
              <a:t> </a:t>
            </a:r>
            <a:r>
              <a:rPr lang="ru-RU" sz="2000" dirty="0" err="1"/>
              <a:t>жоғалуы</a:t>
            </a:r>
            <a:r>
              <a:rPr lang="ru-RU" sz="2000" dirty="0"/>
              <a:t>. </a:t>
            </a:r>
            <a:r>
              <a:rPr lang="ru-RU" sz="2000" dirty="0" err="1"/>
              <a:t>Аяқ-қолдардағы</a:t>
            </a:r>
            <a:r>
              <a:rPr lang="ru-RU" sz="2000" dirty="0"/>
              <a:t> </a:t>
            </a:r>
            <a:r>
              <a:rPr lang="ru-RU" sz="2000" dirty="0" err="1"/>
              <a:t>шаншу</a:t>
            </a:r>
            <a:r>
              <a:rPr lang="ru-RU" sz="2000" dirty="0"/>
              <a:t>, </a:t>
            </a:r>
            <a:r>
              <a:rPr lang="ru-RU" sz="2000" dirty="0" err="1"/>
              <a:t>дененің</a:t>
            </a:r>
            <a:r>
              <a:rPr lang="ru-RU" sz="2000" dirty="0"/>
              <a:t> </a:t>
            </a:r>
            <a:r>
              <a:rPr lang="ru-RU" sz="2000" dirty="0" err="1"/>
              <a:t>кез</a:t>
            </a:r>
            <a:r>
              <a:rPr lang="ru-RU" sz="2000" dirty="0"/>
              <a:t> </a:t>
            </a:r>
            <a:r>
              <a:rPr lang="ru-RU" sz="2000" dirty="0" err="1"/>
              <a:t>келген</a:t>
            </a:r>
            <a:r>
              <a:rPr lang="ru-RU" sz="2000" dirty="0"/>
              <a:t> </a:t>
            </a:r>
            <a:r>
              <a:rPr lang="ru-RU" sz="2000" dirty="0" err="1"/>
              <a:t>бөлігінің</a:t>
            </a:r>
            <a:r>
              <a:rPr lang="ru-RU" sz="2000" dirty="0"/>
              <a:t> </a:t>
            </a:r>
            <a:r>
              <a:rPr lang="ru-RU" sz="2000" dirty="0" err="1"/>
              <a:t>сезімталдығы</a:t>
            </a:r>
            <a:r>
              <a:rPr lang="ru-RU" sz="2000" dirty="0"/>
              <a:t> </a:t>
            </a:r>
            <a:r>
              <a:rPr lang="ru-RU" sz="2000" dirty="0" err="1"/>
              <a:t>көбінесе</a:t>
            </a:r>
            <a:r>
              <a:rPr lang="ru-RU" sz="2000" dirty="0"/>
              <a:t> </a:t>
            </a:r>
            <a:r>
              <a:rPr lang="ru-RU" sz="2000" dirty="0" err="1"/>
              <a:t>аутоиммундық</a:t>
            </a:r>
            <a:r>
              <a:rPr lang="ru-RU" sz="2000" dirty="0"/>
              <a:t> </a:t>
            </a:r>
            <a:r>
              <a:rPr lang="ru-RU" sz="2000" dirty="0" err="1"/>
              <a:t>жүйенің</a:t>
            </a:r>
            <a:r>
              <a:rPr lang="ru-RU" sz="2000" dirty="0"/>
              <a:t> </a:t>
            </a:r>
            <a:r>
              <a:rPr lang="ru-RU" sz="2000" dirty="0" err="1"/>
              <a:t>өз</a:t>
            </a:r>
            <a:r>
              <a:rPr lang="ru-RU" sz="2000" dirty="0"/>
              <a:t> </a:t>
            </a:r>
            <a:r>
              <a:rPr lang="ru-RU" sz="2000" dirty="0" err="1"/>
              <a:t>механизмдерін</a:t>
            </a:r>
            <a:r>
              <a:rPr lang="ru-RU" sz="2000" dirty="0"/>
              <a:t> </a:t>
            </a:r>
            <a:r>
              <a:rPr lang="ru-RU" sz="2000" dirty="0" err="1"/>
              <a:t>іске</a:t>
            </a:r>
            <a:r>
              <a:rPr lang="ru-RU" sz="2000" dirty="0"/>
              <a:t> </a:t>
            </a:r>
            <a:r>
              <a:rPr lang="ru-RU" sz="2000" dirty="0" err="1"/>
              <a:t>қосқанын</a:t>
            </a:r>
            <a:r>
              <a:rPr lang="ru-RU" sz="2000" dirty="0"/>
              <a:t> </a:t>
            </a:r>
            <a:r>
              <a:rPr lang="ru-RU" sz="2000" dirty="0" err="1"/>
              <a:t>көрсетеді</a:t>
            </a:r>
            <a:r>
              <a:rPr lang="ru-RU" sz="2000" dirty="0"/>
              <a:t>.</a:t>
            </a:r>
          </a:p>
          <a:p>
            <a:pPr marL="285750" indent="-285750" algn="just">
              <a:buFont typeface="Arial" panose="020B0604020202020204" pitchFamily="34" charset="0"/>
              <a:buChar char="•"/>
            </a:pPr>
            <a:r>
              <a:rPr lang="ru-RU" sz="2000" dirty="0" err="1"/>
              <a:t>Қан</a:t>
            </a:r>
            <a:r>
              <a:rPr lang="ru-RU" sz="2000" dirty="0"/>
              <a:t> </a:t>
            </a:r>
            <a:r>
              <a:rPr lang="ru-RU" sz="2000" dirty="0" err="1"/>
              <a:t>ұйығыштарының</a:t>
            </a:r>
            <a:r>
              <a:rPr lang="ru-RU" sz="2000" dirty="0"/>
              <a:t> </a:t>
            </a:r>
            <a:r>
              <a:rPr lang="ru-RU" sz="2000" dirty="0" err="1"/>
              <a:t>пайда</a:t>
            </a:r>
            <a:r>
              <a:rPr lang="ru-RU" sz="2000" dirty="0"/>
              <a:t> </a:t>
            </a:r>
            <a:r>
              <a:rPr lang="ru-RU" sz="2000" dirty="0" err="1"/>
              <a:t>болуына</a:t>
            </a:r>
            <a:r>
              <a:rPr lang="ru-RU" sz="2000" dirty="0"/>
              <a:t> </a:t>
            </a:r>
            <a:r>
              <a:rPr lang="ru-RU" sz="2000" dirty="0" err="1"/>
              <a:t>дейін</a:t>
            </a:r>
            <a:r>
              <a:rPr lang="ru-RU" sz="2000" dirty="0"/>
              <a:t> </a:t>
            </a:r>
            <a:r>
              <a:rPr lang="ru-RU" sz="2000" dirty="0" err="1"/>
              <a:t>қан</a:t>
            </a:r>
            <a:r>
              <a:rPr lang="ru-RU" sz="2000" dirty="0"/>
              <a:t> </a:t>
            </a:r>
            <a:r>
              <a:rPr lang="ru-RU" sz="2000" dirty="0" err="1"/>
              <a:t>ұюының</a:t>
            </a:r>
            <a:r>
              <a:rPr lang="ru-RU" sz="2000" dirty="0"/>
              <a:t> </a:t>
            </a:r>
            <a:r>
              <a:rPr lang="ru-RU" sz="2000" dirty="0" err="1"/>
              <a:t>жоғарылауы</a:t>
            </a:r>
            <a:r>
              <a:rPr lang="ru-RU" sz="2000" dirty="0"/>
              <a:t>, </a:t>
            </a:r>
            <a:r>
              <a:rPr lang="ru-RU" sz="2000" dirty="0" err="1"/>
              <a:t>өздігінен</a:t>
            </a:r>
            <a:r>
              <a:rPr lang="ru-RU" sz="2000" dirty="0"/>
              <a:t> </a:t>
            </a:r>
            <a:r>
              <a:rPr lang="ru-RU" sz="2000" dirty="0" err="1"/>
              <a:t>түсік</a:t>
            </a:r>
            <a:r>
              <a:rPr lang="ru-RU" sz="2000" dirty="0"/>
              <a:t> </a:t>
            </a:r>
            <a:r>
              <a:rPr lang="ru-RU" sz="2000" dirty="0" err="1"/>
              <a:t>түсіру</a:t>
            </a:r>
            <a:r>
              <a:rPr lang="ru-RU" sz="2000" dirty="0"/>
              <a:t>.</a:t>
            </a:r>
          </a:p>
          <a:p>
            <a:pPr marL="285750" indent="-285750" algn="just">
              <a:buFont typeface="Arial" panose="020B0604020202020204" pitchFamily="34" charset="0"/>
              <a:buChar char="•"/>
            </a:pPr>
            <a:r>
              <a:rPr lang="ru-RU" sz="2000" dirty="0" err="1"/>
              <a:t>Шаштың</a:t>
            </a:r>
            <a:r>
              <a:rPr lang="ru-RU" sz="2000" dirty="0"/>
              <a:t> </a:t>
            </a:r>
            <a:r>
              <a:rPr lang="ru-RU" sz="2000" dirty="0" err="1"/>
              <a:t>қатты</a:t>
            </a:r>
            <a:r>
              <a:rPr lang="ru-RU" sz="2000" dirty="0"/>
              <a:t> </a:t>
            </a:r>
            <a:r>
              <a:rPr lang="ru-RU" sz="2000" dirty="0" err="1"/>
              <a:t>түсуі</a:t>
            </a:r>
            <a:r>
              <a:rPr lang="ru-RU" sz="2000" dirty="0"/>
              <a:t>, таз </a:t>
            </a:r>
            <a:r>
              <a:rPr lang="ru-RU" sz="2000" dirty="0" err="1"/>
              <a:t>қалу</a:t>
            </a:r>
            <a:r>
              <a:rPr lang="ru-RU" sz="2000" dirty="0"/>
              <a:t>.</a:t>
            </a:r>
          </a:p>
          <a:p>
            <a:pPr marL="285750" indent="-285750" algn="just">
              <a:buFont typeface="Arial" panose="020B0604020202020204" pitchFamily="34" charset="0"/>
              <a:buChar char="•"/>
            </a:pPr>
            <a:r>
              <a:rPr lang="ru-RU" sz="2000" dirty="0"/>
              <a:t>Ас </a:t>
            </a:r>
            <a:r>
              <a:rPr lang="ru-RU" sz="2000" dirty="0" err="1"/>
              <a:t>қорыту</a:t>
            </a:r>
            <a:r>
              <a:rPr lang="ru-RU" sz="2000" dirty="0"/>
              <a:t> </a:t>
            </a:r>
            <a:r>
              <a:rPr lang="ru-RU" sz="2000" dirty="0" err="1"/>
              <a:t>бұзылыстары</a:t>
            </a:r>
            <a:r>
              <a:rPr lang="ru-RU" sz="2000" dirty="0"/>
              <a:t>, </a:t>
            </a:r>
            <a:r>
              <a:rPr lang="ru-RU" sz="2000" dirty="0" err="1"/>
              <a:t>асқазанның</a:t>
            </a:r>
            <a:r>
              <a:rPr lang="ru-RU" sz="2000" dirty="0"/>
              <a:t> </a:t>
            </a:r>
            <a:r>
              <a:rPr lang="ru-RU" sz="2000" dirty="0" err="1"/>
              <a:t>ауыруы</a:t>
            </a:r>
            <a:r>
              <a:rPr lang="ru-RU" sz="2000" dirty="0"/>
              <a:t>, </a:t>
            </a:r>
            <a:r>
              <a:rPr lang="ru-RU" sz="2000" dirty="0" err="1"/>
              <a:t>нәжіс</a:t>
            </a:r>
            <a:r>
              <a:rPr lang="ru-RU" sz="2000" dirty="0"/>
              <a:t> пен </a:t>
            </a:r>
            <a:r>
              <a:rPr lang="ru-RU" sz="2000" dirty="0" err="1"/>
              <a:t>зәрдің</a:t>
            </a:r>
            <a:r>
              <a:rPr lang="ru-RU" sz="2000" dirty="0"/>
              <a:t> </a:t>
            </a:r>
            <a:r>
              <a:rPr lang="ru-RU" sz="2000" dirty="0" err="1"/>
              <a:t>түсінің</a:t>
            </a:r>
            <a:r>
              <a:rPr lang="ru-RU" sz="2000" dirty="0"/>
              <a:t> </a:t>
            </a:r>
            <a:r>
              <a:rPr lang="ru-RU" sz="2000" dirty="0" err="1"/>
              <a:t>өзгеруі</a:t>
            </a:r>
            <a:r>
              <a:rPr lang="ru-RU" sz="2000" dirty="0"/>
              <a:t>, </a:t>
            </a:r>
            <a:r>
              <a:rPr lang="ru-RU" sz="2000" dirty="0" err="1"/>
              <a:t>олардағы</a:t>
            </a:r>
            <a:r>
              <a:rPr lang="ru-RU" sz="2000" dirty="0"/>
              <a:t> </a:t>
            </a:r>
            <a:r>
              <a:rPr lang="ru-RU" sz="2000" dirty="0" err="1"/>
              <a:t>қанның</a:t>
            </a:r>
            <a:r>
              <a:rPr lang="ru-RU" sz="2000" dirty="0"/>
              <a:t> </a:t>
            </a:r>
            <a:r>
              <a:rPr lang="ru-RU" sz="2000" dirty="0" err="1"/>
              <a:t>пайда</a:t>
            </a:r>
            <a:r>
              <a:rPr lang="ru-RU" sz="2000" dirty="0"/>
              <a:t> </a:t>
            </a:r>
            <a:r>
              <a:rPr lang="ru-RU" sz="2000" dirty="0" err="1"/>
              <a:t>болуы</a:t>
            </a:r>
            <a:r>
              <a:rPr lang="ru-RU" sz="2000" dirty="0" smtClean="0"/>
              <a:t>.</a:t>
            </a:r>
            <a:endParaRPr lang="ru-RU" sz="2000" dirty="0"/>
          </a:p>
        </p:txBody>
      </p:sp>
    </p:spTree>
    <p:extLst>
      <p:ext uri="{BB962C8B-B14F-4D97-AF65-F5344CB8AC3E}">
        <p14:creationId xmlns:p14="http://schemas.microsoft.com/office/powerpoint/2010/main" val="572633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5920" y="306705"/>
            <a:ext cx="5486400" cy="5909310"/>
          </a:xfrm>
          <a:prstGeom prst="rect">
            <a:avLst/>
          </a:prstGeom>
        </p:spPr>
        <p:txBody>
          <a:bodyPr wrap="square">
            <a:spAutoFit/>
          </a:bodyPr>
          <a:lstStyle/>
          <a:p>
            <a:pPr marL="285750" indent="-285750" algn="just">
              <a:buFont typeface="Arial" panose="020B0604020202020204" pitchFamily="34" charset="0"/>
              <a:buChar char="•"/>
            </a:pPr>
            <a:r>
              <a:rPr lang="ru-RU" sz="1400" b="1" dirty="0"/>
              <a:t>Пемфигус </a:t>
            </a:r>
            <a:r>
              <a:rPr lang="ru-RU" sz="1400" dirty="0"/>
              <a:t>- </a:t>
            </a:r>
            <a:r>
              <a:rPr lang="ru-RU" sz="1400" dirty="0" err="1"/>
              <a:t>қорқынышты</a:t>
            </a:r>
            <a:r>
              <a:rPr lang="ru-RU" sz="1400" dirty="0"/>
              <a:t> </a:t>
            </a:r>
            <a:r>
              <a:rPr lang="ru-RU" sz="1400" dirty="0" err="1"/>
              <a:t>аутоиммунды</a:t>
            </a:r>
            <a:r>
              <a:rPr lang="ru-RU" sz="1400" dirty="0"/>
              <a:t> ауру, </a:t>
            </a:r>
            <a:r>
              <a:rPr lang="ru-RU" sz="1400" dirty="0" err="1"/>
              <a:t>оның</a:t>
            </a:r>
            <a:r>
              <a:rPr lang="ru-RU" sz="1400" dirty="0"/>
              <a:t> </a:t>
            </a:r>
            <a:r>
              <a:rPr lang="ru-RU" sz="1400" dirty="0" err="1"/>
              <a:t>белгілері</a:t>
            </a:r>
            <a:r>
              <a:rPr lang="ru-RU" sz="1400" dirty="0"/>
              <a:t> </a:t>
            </a:r>
            <a:r>
              <a:rPr lang="ru-RU" sz="1400" dirty="0" err="1"/>
              <a:t>лимфамен</a:t>
            </a:r>
            <a:r>
              <a:rPr lang="ru-RU" sz="1400" dirty="0"/>
              <a:t> </a:t>
            </a:r>
            <a:r>
              <a:rPr lang="ru-RU" sz="1400" dirty="0" err="1"/>
              <a:t>толтырылған</a:t>
            </a:r>
            <a:r>
              <a:rPr lang="ru-RU" sz="1400" dirty="0"/>
              <a:t> </a:t>
            </a:r>
            <a:r>
              <a:rPr lang="ru-RU" sz="1400" dirty="0" err="1"/>
              <a:t>тері</a:t>
            </a:r>
            <a:r>
              <a:rPr lang="ru-RU" sz="1400" dirty="0"/>
              <a:t> </a:t>
            </a:r>
            <a:r>
              <a:rPr lang="ru-RU" sz="1400" dirty="0" err="1"/>
              <a:t>бетіндегі</a:t>
            </a:r>
            <a:r>
              <a:rPr lang="ru-RU" sz="1400" dirty="0"/>
              <a:t> </a:t>
            </a:r>
            <a:r>
              <a:rPr lang="ru-RU" sz="1400" dirty="0" err="1"/>
              <a:t>үлкен</a:t>
            </a:r>
            <a:r>
              <a:rPr lang="ru-RU" sz="1400" dirty="0"/>
              <a:t> </a:t>
            </a:r>
            <a:r>
              <a:rPr lang="ru-RU" sz="1400" dirty="0" err="1"/>
              <a:t>көпіршіктер</a:t>
            </a:r>
            <a:r>
              <a:rPr lang="ru-RU" sz="1400" dirty="0" smtClean="0"/>
              <a:t>;</a:t>
            </a:r>
            <a:endParaRPr lang="ru-RU" sz="1400" dirty="0"/>
          </a:p>
          <a:p>
            <a:pPr marL="285750" indent="-285750" algn="just">
              <a:buFont typeface="Arial" panose="020B0604020202020204" pitchFamily="34" charset="0"/>
              <a:buChar char="•"/>
            </a:pPr>
            <a:r>
              <a:rPr lang="ru-RU" sz="1400" b="1" dirty="0" err="1"/>
              <a:t>Хашимото</a:t>
            </a:r>
            <a:r>
              <a:rPr lang="ru-RU" sz="1400" b="1" dirty="0"/>
              <a:t> </a:t>
            </a:r>
            <a:r>
              <a:rPr lang="ru-RU" sz="1400" b="1" dirty="0" err="1"/>
              <a:t>тиреоидиті</a:t>
            </a:r>
            <a:r>
              <a:rPr lang="ru-RU" sz="1400" b="1" dirty="0"/>
              <a:t> </a:t>
            </a:r>
            <a:r>
              <a:rPr lang="ru-RU" sz="1400" dirty="0"/>
              <a:t>- </a:t>
            </a:r>
            <a:r>
              <a:rPr lang="ru-RU" sz="1400" dirty="0" err="1"/>
              <a:t>қалқанша</a:t>
            </a:r>
            <a:r>
              <a:rPr lang="ru-RU" sz="1400" dirty="0"/>
              <a:t> </a:t>
            </a:r>
            <a:r>
              <a:rPr lang="ru-RU" sz="1400" dirty="0" err="1"/>
              <a:t>безінің</a:t>
            </a:r>
            <a:r>
              <a:rPr lang="ru-RU" sz="1400" dirty="0"/>
              <a:t> </a:t>
            </a:r>
            <a:r>
              <a:rPr lang="ru-RU" sz="1400" dirty="0" err="1"/>
              <a:t>аутоиммунды</a:t>
            </a:r>
            <a:r>
              <a:rPr lang="ru-RU" sz="1400" dirty="0"/>
              <a:t> </a:t>
            </a:r>
            <a:r>
              <a:rPr lang="ru-RU" sz="1400" dirty="0" err="1"/>
              <a:t>ауруы</a:t>
            </a:r>
            <a:r>
              <a:rPr lang="ru-RU" sz="1400" dirty="0"/>
              <a:t>. </a:t>
            </a:r>
            <a:r>
              <a:rPr lang="ru-RU" sz="1400" dirty="0" err="1"/>
              <a:t>Оның</a:t>
            </a:r>
            <a:r>
              <a:rPr lang="ru-RU" sz="1400" dirty="0"/>
              <a:t> </a:t>
            </a:r>
            <a:r>
              <a:rPr lang="ru-RU" sz="1400" dirty="0" err="1"/>
              <a:t>белгілері</a:t>
            </a:r>
            <a:r>
              <a:rPr lang="ru-RU" sz="1400" dirty="0"/>
              <a:t>: </a:t>
            </a:r>
            <a:r>
              <a:rPr lang="ru-RU" sz="1400" dirty="0" err="1"/>
              <a:t>ұйқышылдық</a:t>
            </a:r>
            <a:r>
              <a:rPr lang="ru-RU" sz="1400" dirty="0"/>
              <a:t>, </a:t>
            </a:r>
            <a:r>
              <a:rPr lang="ru-RU" sz="1400" dirty="0" err="1"/>
              <a:t>терінің</a:t>
            </a:r>
            <a:r>
              <a:rPr lang="ru-RU" sz="1400" dirty="0"/>
              <a:t> </a:t>
            </a:r>
            <a:r>
              <a:rPr lang="ru-RU" sz="1400" dirty="0" err="1"/>
              <a:t>кедір-бұдыры</a:t>
            </a:r>
            <a:r>
              <a:rPr lang="ru-RU" sz="1400" dirty="0"/>
              <a:t>, </a:t>
            </a:r>
            <a:r>
              <a:rPr lang="ru-RU" sz="1400" dirty="0" err="1"/>
              <a:t>қатты</a:t>
            </a:r>
            <a:r>
              <a:rPr lang="ru-RU" sz="1400" dirty="0"/>
              <a:t> </a:t>
            </a:r>
            <a:r>
              <a:rPr lang="ru-RU" sz="1400" dirty="0" err="1"/>
              <a:t>салмақ</a:t>
            </a:r>
            <a:r>
              <a:rPr lang="ru-RU" sz="1400" dirty="0"/>
              <a:t> </a:t>
            </a:r>
            <a:r>
              <a:rPr lang="ru-RU" sz="1400" dirty="0" err="1"/>
              <a:t>қосу</a:t>
            </a:r>
            <a:r>
              <a:rPr lang="ru-RU" sz="1400" dirty="0"/>
              <a:t>, </a:t>
            </a:r>
            <a:r>
              <a:rPr lang="ru-RU" sz="1400" dirty="0" err="1"/>
              <a:t>суықтан</a:t>
            </a:r>
            <a:r>
              <a:rPr lang="ru-RU" sz="1400" dirty="0"/>
              <a:t> </a:t>
            </a:r>
            <a:r>
              <a:rPr lang="ru-RU" sz="1400" dirty="0" err="1"/>
              <a:t>қорқу</a:t>
            </a:r>
            <a:r>
              <a:rPr lang="ru-RU" sz="1400" dirty="0" smtClean="0"/>
              <a:t>;</a:t>
            </a:r>
            <a:endParaRPr lang="ru-RU" sz="1400" dirty="0"/>
          </a:p>
          <a:p>
            <a:pPr marL="285750" indent="-285750" algn="just">
              <a:buFont typeface="Arial" panose="020B0604020202020204" pitchFamily="34" charset="0"/>
              <a:buChar char="•"/>
            </a:pPr>
            <a:r>
              <a:rPr lang="ru-RU" sz="1400" b="1" dirty="0" err="1"/>
              <a:t>Гемолитикалық</a:t>
            </a:r>
            <a:r>
              <a:rPr lang="ru-RU" sz="1400" b="1" dirty="0"/>
              <a:t> анемия </a:t>
            </a:r>
            <a:r>
              <a:rPr lang="ru-RU" sz="1400" dirty="0"/>
              <a:t>- </a:t>
            </a:r>
            <a:r>
              <a:rPr lang="ru-RU" sz="1400" dirty="0" err="1"/>
              <a:t>бұл</a:t>
            </a:r>
            <a:r>
              <a:rPr lang="ru-RU" sz="1400" dirty="0"/>
              <a:t> </a:t>
            </a:r>
            <a:r>
              <a:rPr lang="ru-RU" sz="1400" dirty="0" err="1"/>
              <a:t>лейкоциттер</a:t>
            </a:r>
            <a:r>
              <a:rPr lang="ru-RU" sz="1400" dirty="0"/>
              <a:t> </a:t>
            </a:r>
            <a:r>
              <a:rPr lang="ru-RU" sz="1400" dirty="0" err="1"/>
              <a:t>қызыл</a:t>
            </a:r>
            <a:r>
              <a:rPr lang="ru-RU" sz="1400" dirty="0"/>
              <a:t> </a:t>
            </a:r>
            <a:r>
              <a:rPr lang="ru-RU" sz="1400" dirty="0" err="1"/>
              <a:t>қан</a:t>
            </a:r>
            <a:r>
              <a:rPr lang="ru-RU" sz="1400" dirty="0"/>
              <a:t> </a:t>
            </a:r>
            <a:r>
              <a:rPr lang="ru-RU" sz="1400" dirty="0" err="1"/>
              <a:t>жасушаларына</a:t>
            </a:r>
            <a:r>
              <a:rPr lang="ru-RU" sz="1400" dirty="0"/>
              <a:t> </a:t>
            </a:r>
            <a:r>
              <a:rPr lang="ru-RU" sz="1400" dirty="0" err="1"/>
              <a:t>қарсы</a:t>
            </a:r>
            <a:r>
              <a:rPr lang="ru-RU" sz="1400" dirty="0"/>
              <a:t> </a:t>
            </a:r>
            <a:r>
              <a:rPr lang="ru-RU" sz="1400" dirty="0" err="1"/>
              <a:t>айналатын</a:t>
            </a:r>
            <a:r>
              <a:rPr lang="ru-RU" sz="1400" dirty="0"/>
              <a:t> </a:t>
            </a:r>
            <a:r>
              <a:rPr lang="ru-RU" sz="1400" dirty="0" err="1"/>
              <a:t>аутоиммундық</a:t>
            </a:r>
            <a:r>
              <a:rPr lang="ru-RU" sz="1400" dirty="0"/>
              <a:t> ауру. </a:t>
            </a:r>
            <a:r>
              <a:rPr lang="ru-RU" sz="1400" dirty="0" err="1"/>
              <a:t>Эритроциттердің</a:t>
            </a:r>
            <a:r>
              <a:rPr lang="ru-RU" sz="1400" dirty="0"/>
              <a:t> </a:t>
            </a:r>
            <a:r>
              <a:rPr lang="ru-RU" sz="1400" dirty="0" err="1"/>
              <a:t>жетіспеушілігі</a:t>
            </a:r>
            <a:r>
              <a:rPr lang="ru-RU" sz="1400" dirty="0"/>
              <a:t> </a:t>
            </a:r>
            <a:r>
              <a:rPr lang="ru-RU" sz="1400" dirty="0" err="1"/>
              <a:t>шаршаудың</a:t>
            </a:r>
            <a:r>
              <a:rPr lang="ru-RU" sz="1400" dirty="0"/>
              <a:t>, </a:t>
            </a:r>
            <a:r>
              <a:rPr lang="ru-RU" sz="1400" dirty="0" err="1"/>
              <a:t>летаргияның</a:t>
            </a:r>
            <a:r>
              <a:rPr lang="ru-RU" sz="1400" dirty="0"/>
              <a:t>, </a:t>
            </a:r>
            <a:r>
              <a:rPr lang="ru-RU" sz="1400" dirty="0" err="1"/>
              <a:t>ұйқышылдықтың</a:t>
            </a:r>
            <a:r>
              <a:rPr lang="ru-RU" sz="1400" dirty="0"/>
              <a:t> </a:t>
            </a:r>
            <a:r>
              <a:rPr lang="ru-RU" sz="1400" dirty="0" err="1"/>
              <a:t>және</a:t>
            </a:r>
            <a:r>
              <a:rPr lang="ru-RU" sz="1400" dirty="0"/>
              <a:t> </a:t>
            </a:r>
            <a:r>
              <a:rPr lang="ru-RU" sz="1400" dirty="0" err="1"/>
              <a:t>естен</a:t>
            </a:r>
            <a:r>
              <a:rPr lang="ru-RU" sz="1400" dirty="0"/>
              <a:t> </a:t>
            </a:r>
            <a:r>
              <a:rPr lang="ru-RU" sz="1400" dirty="0" err="1"/>
              <a:t>танудың</a:t>
            </a:r>
            <a:r>
              <a:rPr lang="ru-RU" sz="1400" dirty="0"/>
              <a:t> </a:t>
            </a:r>
            <a:r>
              <a:rPr lang="ru-RU" sz="1400" dirty="0" err="1"/>
              <a:t>жоғарылауына</a:t>
            </a:r>
            <a:r>
              <a:rPr lang="ru-RU" sz="1400" dirty="0"/>
              <a:t> </a:t>
            </a:r>
            <a:r>
              <a:rPr lang="ru-RU" sz="1400" dirty="0" err="1"/>
              <a:t>әкеледі</a:t>
            </a:r>
            <a:r>
              <a:rPr lang="ru-RU" sz="1400" dirty="0" smtClean="0"/>
              <a:t>;</a:t>
            </a:r>
            <a:endParaRPr lang="ru-RU" sz="1400" dirty="0"/>
          </a:p>
          <a:p>
            <a:pPr marL="285750" indent="-285750" algn="just">
              <a:buFont typeface="Arial" panose="020B0604020202020204" pitchFamily="34" charset="0"/>
              <a:buChar char="•"/>
            </a:pPr>
            <a:r>
              <a:rPr lang="ru-RU" sz="1400" b="1" dirty="0" err="1"/>
              <a:t>Грейвс</a:t>
            </a:r>
            <a:r>
              <a:rPr lang="ru-RU" sz="1400" b="1" dirty="0"/>
              <a:t> </a:t>
            </a:r>
            <a:r>
              <a:rPr lang="ru-RU" sz="1400" b="1" dirty="0" err="1"/>
              <a:t>ауруы</a:t>
            </a:r>
            <a:r>
              <a:rPr lang="ru-RU" sz="1400" b="1" dirty="0"/>
              <a:t> </a:t>
            </a:r>
            <a:r>
              <a:rPr lang="ru-RU" sz="1400" dirty="0" err="1"/>
              <a:t>Хашимото</a:t>
            </a:r>
            <a:r>
              <a:rPr lang="ru-RU" sz="1400" dirty="0"/>
              <a:t> </a:t>
            </a:r>
            <a:r>
              <a:rPr lang="ru-RU" sz="1400" dirty="0" err="1"/>
              <a:t>тиреоидитіне</a:t>
            </a:r>
            <a:r>
              <a:rPr lang="ru-RU" sz="1400" dirty="0"/>
              <a:t> </a:t>
            </a:r>
            <a:r>
              <a:rPr lang="ru-RU" sz="1400" dirty="0" err="1"/>
              <a:t>қарама-қарсы</a:t>
            </a:r>
            <a:r>
              <a:rPr lang="ru-RU" sz="1400" dirty="0"/>
              <a:t>. </a:t>
            </a:r>
            <a:r>
              <a:rPr lang="ru-RU" sz="1400" dirty="0" err="1"/>
              <a:t>Онымен</a:t>
            </a:r>
            <a:r>
              <a:rPr lang="ru-RU" sz="1400" dirty="0"/>
              <a:t> </a:t>
            </a:r>
            <a:r>
              <a:rPr lang="ru-RU" sz="1400" dirty="0" err="1"/>
              <a:t>қалқанша</a:t>
            </a:r>
            <a:r>
              <a:rPr lang="ru-RU" sz="1400" dirty="0"/>
              <a:t> </a:t>
            </a:r>
            <a:r>
              <a:rPr lang="ru-RU" sz="1400" dirty="0" err="1"/>
              <a:t>безі</a:t>
            </a:r>
            <a:r>
              <a:rPr lang="ru-RU" sz="1400" dirty="0"/>
              <a:t> тироксин </a:t>
            </a:r>
            <a:r>
              <a:rPr lang="ru-RU" sz="1400" dirty="0" err="1"/>
              <a:t>гормонын</a:t>
            </a:r>
            <a:r>
              <a:rPr lang="ru-RU" sz="1400" dirty="0"/>
              <a:t> </a:t>
            </a:r>
            <a:r>
              <a:rPr lang="ru-RU" sz="1400" dirty="0" err="1"/>
              <a:t>тым</a:t>
            </a:r>
            <a:r>
              <a:rPr lang="ru-RU" sz="1400" dirty="0"/>
              <a:t> </a:t>
            </a:r>
            <a:r>
              <a:rPr lang="ru-RU" sz="1400" dirty="0" err="1"/>
              <a:t>көп</a:t>
            </a:r>
            <a:r>
              <a:rPr lang="ru-RU" sz="1400" dirty="0"/>
              <a:t> </a:t>
            </a:r>
            <a:r>
              <a:rPr lang="ru-RU" sz="1400" dirty="0" err="1"/>
              <a:t>шығара</a:t>
            </a:r>
            <a:r>
              <a:rPr lang="ru-RU" sz="1400" dirty="0"/>
              <a:t> </a:t>
            </a:r>
            <a:r>
              <a:rPr lang="ru-RU" sz="1400" dirty="0" err="1"/>
              <a:t>бастайды</a:t>
            </a:r>
            <a:r>
              <a:rPr lang="ru-RU" sz="1400" dirty="0"/>
              <a:t>, </a:t>
            </a:r>
            <a:r>
              <a:rPr lang="ru-RU" sz="1400" dirty="0" err="1"/>
              <a:t>сондықтан</a:t>
            </a:r>
            <a:r>
              <a:rPr lang="ru-RU" sz="1400" dirty="0"/>
              <a:t> </a:t>
            </a:r>
            <a:r>
              <a:rPr lang="ru-RU" sz="1400" dirty="0" err="1"/>
              <a:t>симптомдар</a:t>
            </a:r>
            <a:r>
              <a:rPr lang="ru-RU" sz="1400" dirty="0"/>
              <a:t> </a:t>
            </a:r>
            <a:r>
              <a:rPr lang="ru-RU" sz="1400" dirty="0" err="1"/>
              <a:t>керісінше</a:t>
            </a:r>
            <a:r>
              <a:rPr lang="ru-RU" sz="1400" dirty="0"/>
              <a:t>: </a:t>
            </a:r>
            <a:r>
              <a:rPr lang="ru-RU" sz="1400" dirty="0" err="1"/>
              <a:t>салмақ</a:t>
            </a:r>
            <a:r>
              <a:rPr lang="ru-RU" sz="1400" dirty="0"/>
              <a:t> </a:t>
            </a:r>
            <a:r>
              <a:rPr lang="ru-RU" sz="1400" dirty="0" err="1"/>
              <a:t>жоғалту</a:t>
            </a:r>
            <a:r>
              <a:rPr lang="ru-RU" sz="1400" dirty="0"/>
              <a:t>, </a:t>
            </a:r>
            <a:r>
              <a:rPr lang="ru-RU" sz="1400" dirty="0" err="1"/>
              <a:t>ыстыққа</a:t>
            </a:r>
            <a:r>
              <a:rPr lang="ru-RU" sz="1400" dirty="0"/>
              <a:t> </a:t>
            </a:r>
            <a:r>
              <a:rPr lang="ru-RU" sz="1400" dirty="0" err="1"/>
              <a:t>төзбеушілік</a:t>
            </a:r>
            <a:r>
              <a:rPr lang="ru-RU" sz="1400" dirty="0"/>
              <a:t>, </a:t>
            </a:r>
            <a:r>
              <a:rPr lang="ru-RU" sz="1400" dirty="0" err="1"/>
              <a:t>жүйке</a:t>
            </a:r>
            <a:r>
              <a:rPr lang="ru-RU" sz="1400" dirty="0"/>
              <a:t> </a:t>
            </a:r>
            <a:r>
              <a:rPr lang="ru-RU" sz="1400" dirty="0" err="1"/>
              <a:t>қозуының</a:t>
            </a:r>
            <a:r>
              <a:rPr lang="ru-RU" sz="1400" dirty="0"/>
              <a:t> </a:t>
            </a:r>
            <a:r>
              <a:rPr lang="ru-RU" sz="1400" dirty="0" err="1"/>
              <a:t>жоғарылауы</a:t>
            </a:r>
            <a:r>
              <a:rPr lang="ru-RU" sz="1400" dirty="0" smtClean="0"/>
              <a:t>;</a:t>
            </a:r>
            <a:endParaRPr lang="ru-RU" sz="1400" dirty="0"/>
          </a:p>
          <a:p>
            <a:pPr marL="285750" indent="-285750" algn="just">
              <a:buFont typeface="Arial" panose="020B0604020202020204" pitchFamily="34" charset="0"/>
              <a:buChar char="•"/>
            </a:pPr>
            <a:r>
              <a:rPr lang="ru-RU" sz="1400" b="1" dirty="0"/>
              <a:t>Миастения </a:t>
            </a:r>
            <a:r>
              <a:rPr lang="ru-RU" sz="1400" b="1" dirty="0" err="1"/>
              <a:t>грависі</a:t>
            </a:r>
            <a:r>
              <a:rPr lang="ru-RU" sz="1400" b="1" dirty="0"/>
              <a:t> </a:t>
            </a:r>
            <a:r>
              <a:rPr lang="ru-RU" sz="1400" dirty="0" err="1"/>
              <a:t>бұлшықет</a:t>
            </a:r>
            <a:r>
              <a:rPr lang="ru-RU" sz="1400" dirty="0"/>
              <a:t> </a:t>
            </a:r>
            <a:r>
              <a:rPr lang="ru-RU" sz="1400" dirty="0" err="1"/>
              <a:t>тініне</a:t>
            </a:r>
            <a:r>
              <a:rPr lang="ru-RU" sz="1400" dirty="0"/>
              <a:t> </a:t>
            </a:r>
            <a:r>
              <a:rPr lang="ru-RU" sz="1400" dirty="0" err="1"/>
              <a:t>әсер</a:t>
            </a:r>
            <a:r>
              <a:rPr lang="ru-RU" sz="1400" dirty="0"/>
              <a:t> </a:t>
            </a:r>
            <a:r>
              <a:rPr lang="ru-RU" sz="1400" dirty="0" err="1"/>
              <a:t>етеді</a:t>
            </a:r>
            <a:r>
              <a:rPr lang="ru-RU" sz="1400" dirty="0"/>
              <a:t>. </a:t>
            </a:r>
            <a:r>
              <a:rPr lang="ru-RU" sz="1400" dirty="0" err="1"/>
              <a:t>Нәтижесінде</a:t>
            </a:r>
            <a:r>
              <a:rPr lang="ru-RU" sz="1400" dirty="0"/>
              <a:t> </a:t>
            </a:r>
            <a:r>
              <a:rPr lang="ru-RU" sz="1400" dirty="0" err="1"/>
              <a:t>адам</a:t>
            </a:r>
            <a:r>
              <a:rPr lang="ru-RU" sz="1400" dirty="0"/>
              <a:t> </a:t>
            </a:r>
            <a:r>
              <a:rPr lang="ru-RU" sz="1400" dirty="0" err="1"/>
              <a:t>үнемі</a:t>
            </a:r>
            <a:r>
              <a:rPr lang="ru-RU" sz="1400" dirty="0"/>
              <a:t> </a:t>
            </a:r>
            <a:r>
              <a:rPr lang="ru-RU" sz="1400" dirty="0" err="1"/>
              <a:t>әлсіздікпен</a:t>
            </a:r>
            <a:r>
              <a:rPr lang="ru-RU" sz="1400" dirty="0"/>
              <a:t> </a:t>
            </a:r>
            <a:r>
              <a:rPr lang="ru-RU" sz="1400" dirty="0" err="1"/>
              <a:t>азапталады</a:t>
            </a:r>
            <a:r>
              <a:rPr lang="ru-RU" sz="1400" dirty="0"/>
              <a:t>. </a:t>
            </a:r>
            <a:r>
              <a:rPr lang="ru-RU" sz="1400" dirty="0" err="1"/>
              <a:t>Көз</a:t>
            </a:r>
            <a:r>
              <a:rPr lang="ru-RU" sz="1400" dirty="0"/>
              <a:t> </a:t>
            </a:r>
            <a:r>
              <a:rPr lang="ru-RU" sz="1400" dirty="0" err="1"/>
              <a:t>бұлшықеттері</a:t>
            </a:r>
            <a:r>
              <a:rPr lang="ru-RU" sz="1400" dirty="0"/>
              <a:t> </a:t>
            </a:r>
            <a:r>
              <a:rPr lang="ru-RU" sz="1400" dirty="0" err="1"/>
              <a:t>әсіресе</a:t>
            </a:r>
            <a:r>
              <a:rPr lang="ru-RU" sz="1400" dirty="0"/>
              <a:t> тез </a:t>
            </a:r>
            <a:r>
              <a:rPr lang="ru-RU" sz="1400" dirty="0" err="1"/>
              <a:t>шаршайды</a:t>
            </a:r>
            <a:r>
              <a:rPr lang="ru-RU" sz="1400" dirty="0"/>
              <a:t>. Миастения </a:t>
            </a:r>
            <a:r>
              <a:rPr lang="ru-RU" sz="1400" dirty="0" err="1"/>
              <a:t>грависінің</a:t>
            </a:r>
            <a:r>
              <a:rPr lang="ru-RU" sz="1400" dirty="0"/>
              <a:t> </a:t>
            </a:r>
            <a:r>
              <a:rPr lang="ru-RU" sz="1400" dirty="0" err="1"/>
              <a:t>белгілері</a:t>
            </a:r>
            <a:r>
              <a:rPr lang="ru-RU" sz="1400" dirty="0"/>
              <a:t> </a:t>
            </a:r>
            <a:r>
              <a:rPr lang="ru-RU" sz="1400" dirty="0" err="1"/>
              <a:t>бұлшықет</a:t>
            </a:r>
            <a:r>
              <a:rPr lang="ru-RU" sz="1400" dirty="0"/>
              <a:t> </a:t>
            </a:r>
            <a:r>
              <a:rPr lang="ru-RU" sz="1400" dirty="0" err="1"/>
              <a:t>тонусын</a:t>
            </a:r>
            <a:r>
              <a:rPr lang="ru-RU" sz="1400" dirty="0"/>
              <a:t> </a:t>
            </a:r>
            <a:r>
              <a:rPr lang="ru-RU" sz="1400" dirty="0" err="1"/>
              <a:t>арттыратын</a:t>
            </a:r>
            <a:r>
              <a:rPr lang="ru-RU" sz="1400" dirty="0"/>
              <a:t> </a:t>
            </a:r>
            <a:r>
              <a:rPr lang="ru-RU" sz="1400" dirty="0" err="1"/>
              <a:t>арнайы</a:t>
            </a:r>
            <a:r>
              <a:rPr lang="ru-RU" sz="1400" dirty="0"/>
              <a:t> </a:t>
            </a:r>
            <a:r>
              <a:rPr lang="ru-RU" sz="1400" dirty="0" err="1"/>
              <a:t>дәрі-дәрмектердің</a:t>
            </a:r>
            <a:r>
              <a:rPr lang="ru-RU" sz="1400" dirty="0"/>
              <a:t> </a:t>
            </a:r>
            <a:r>
              <a:rPr lang="ru-RU" sz="1400" dirty="0" err="1"/>
              <a:t>көмегімен</a:t>
            </a:r>
            <a:r>
              <a:rPr lang="ru-RU" sz="1400" dirty="0"/>
              <a:t> </a:t>
            </a:r>
            <a:r>
              <a:rPr lang="ru-RU" sz="1400" dirty="0" err="1"/>
              <a:t>күресуге</a:t>
            </a:r>
            <a:r>
              <a:rPr lang="ru-RU" sz="1400" dirty="0"/>
              <a:t> </a:t>
            </a:r>
            <a:r>
              <a:rPr lang="ru-RU" sz="1400" dirty="0" err="1"/>
              <a:t>болады</a:t>
            </a:r>
            <a:r>
              <a:rPr lang="ru-RU" sz="1400" dirty="0" smtClean="0"/>
              <a:t>;</a:t>
            </a:r>
            <a:endParaRPr lang="ru-RU" sz="1400" dirty="0"/>
          </a:p>
          <a:p>
            <a:pPr marL="285750" indent="-285750" algn="just">
              <a:buFont typeface="Arial" panose="020B0604020202020204" pitchFamily="34" charset="0"/>
              <a:buChar char="•"/>
            </a:pPr>
            <a:r>
              <a:rPr lang="ru-RU" sz="1400" b="1" dirty="0"/>
              <a:t>Склеродерма </a:t>
            </a:r>
            <a:r>
              <a:rPr lang="ru-RU" sz="1400" dirty="0"/>
              <a:t>- </a:t>
            </a:r>
            <a:r>
              <a:rPr lang="ru-RU" sz="1400" dirty="0" err="1"/>
              <a:t>дәнекер</a:t>
            </a:r>
            <a:r>
              <a:rPr lang="ru-RU" sz="1400" dirty="0"/>
              <a:t> </a:t>
            </a:r>
            <a:r>
              <a:rPr lang="ru-RU" sz="1400" dirty="0" err="1"/>
              <a:t>тіндерінің</a:t>
            </a:r>
            <a:r>
              <a:rPr lang="ru-RU" sz="1400" dirty="0"/>
              <a:t> </a:t>
            </a:r>
            <a:r>
              <a:rPr lang="ru-RU" sz="1400" dirty="0" err="1"/>
              <a:t>ауруы</a:t>
            </a:r>
            <a:r>
              <a:rPr lang="ru-RU" sz="1400" dirty="0"/>
              <a:t>, </a:t>
            </a:r>
            <a:r>
              <a:rPr lang="ru-RU" sz="1400" dirty="0" err="1"/>
              <a:t>және</a:t>
            </a:r>
            <a:r>
              <a:rPr lang="ru-RU" sz="1400" dirty="0"/>
              <a:t> </a:t>
            </a:r>
            <a:r>
              <a:rPr lang="ru-RU" sz="1400" dirty="0" err="1"/>
              <a:t>мұндай</a:t>
            </a:r>
            <a:r>
              <a:rPr lang="ru-RU" sz="1400" dirty="0"/>
              <a:t> </a:t>
            </a:r>
            <a:r>
              <a:rPr lang="ru-RU" sz="1400" dirty="0" err="1"/>
              <a:t>тіндер</a:t>
            </a:r>
            <a:r>
              <a:rPr lang="ru-RU" sz="1400" dirty="0"/>
              <a:t> </a:t>
            </a:r>
            <a:r>
              <a:rPr lang="ru-RU" sz="1400" dirty="0" err="1"/>
              <a:t>біздің</a:t>
            </a:r>
            <a:r>
              <a:rPr lang="ru-RU" sz="1400" dirty="0"/>
              <a:t> </a:t>
            </a:r>
            <a:r>
              <a:rPr lang="ru-RU" sz="1400" dirty="0" err="1"/>
              <a:t>денеміздің</a:t>
            </a:r>
            <a:r>
              <a:rPr lang="ru-RU" sz="1400" dirty="0"/>
              <a:t> </a:t>
            </a:r>
            <a:r>
              <a:rPr lang="ru-RU" sz="1400" dirty="0" err="1"/>
              <a:t>барлық</a:t>
            </a:r>
            <a:r>
              <a:rPr lang="ru-RU" sz="1400" dirty="0"/>
              <a:t> </a:t>
            </a:r>
            <a:r>
              <a:rPr lang="ru-RU" sz="1400" dirty="0" err="1"/>
              <a:t>жерінде</a:t>
            </a:r>
            <a:r>
              <a:rPr lang="ru-RU" sz="1400" dirty="0"/>
              <a:t> </a:t>
            </a:r>
            <a:r>
              <a:rPr lang="ru-RU" sz="1400" dirty="0" err="1"/>
              <a:t>дерлік</a:t>
            </a:r>
            <a:r>
              <a:rPr lang="ru-RU" sz="1400" dirty="0"/>
              <a:t> </a:t>
            </a:r>
            <a:r>
              <a:rPr lang="ru-RU" sz="1400" dirty="0" err="1"/>
              <a:t>кездесетіндіктен</a:t>
            </a:r>
            <a:r>
              <a:rPr lang="ru-RU" sz="1400" dirty="0"/>
              <a:t>, ауру </a:t>
            </a:r>
            <a:r>
              <a:rPr lang="ru-RU" sz="1400" dirty="0" err="1"/>
              <a:t>қызыл</a:t>
            </a:r>
            <a:r>
              <a:rPr lang="ru-RU" sz="1400" dirty="0"/>
              <a:t> </a:t>
            </a:r>
            <a:r>
              <a:rPr lang="ru-RU" sz="1400" dirty="0" err="1"/>
              <a:t>жегі</a:t>
            </a:r>
            <a:r>
              <a:rPr lang="ru-RU" sz="1400" dirty="0"/>
              <a:t> </a:t>
            </a:r>
            <a:r>
              <a:rPr lang="ru-RU" sz="1400" dirty="0" err="1"/>
              <a:t>сияқты</a:t>
            </a:r>
            <a:r>
              <a:rPr lang="ru-RU" sz="1400" dirty="0"/>
              <a:t> </a:t>
            </a:r>
            <a:r>
              <a:rPr lang="ru-RU" sz="1400" dirty="0" err="1"/>
              <a:t>жүйелік</a:t>
            </a:r>
            <a:r>
              <a:rPr lang="ru-RU" sz="1400" dirty="0"/>
              <a:t> </a:t>
            </a:r>
            <a:r>
              <a:rPr lang="ru-RU" sz="1400" dirty="0" err="1"/>
              <a:t>деп</a:t>
            </a:r>
            <a:r>
              <a:rPr lang="ru-RU" sz="1400" dirty="0"/>
              <a:t> </a:t>
            </a:r>
            <a:r>
              <a:rPr lang="ru-RU" sz="1400" dirty="0" err="1"/>
              <a:t>аталады</a:t>
            </a:r>
            <a:r>
              <a:rPr lang="ru-RU" sz="1400" dirty="0"/>
              <a:t>. </a:t>
            </a:r>
            <a:r>
              <a:rPr lang="ru-RU" sz="1400" dirty="0" err="1"/>
              <a:t>Симптомдары</a:t>
            </a:r>
            <a:r>
              <a:rPr lang="ru-RU" sz="1400" dirty="0"/>
              <a:t> </a:t>
            </a:r>
            <a:r>
              <a:rPr lang="ru-RU" sz="1400" dirty="0" err="1"/>
              <a:t>өте</a:t>
            </a:r>
            <a:r>
              <a:rPr lang="ru-RU" sz="1400" dirty="0"/>
              <a:t> </a:t>
            </a:r>
            <a:r>
              <a:rPr lang="ru-RU" sz="1400" dirty="0" err="1"/>
              <a:t>алуан</a:t>
            </a:r>
            <a:r>
              <a:rPr lang="ru-RU" sz="1400" dirty="0"/>
              <a:t> </a:t>
            </a:r>
            <a:r>
              <a:rPr lang="ru-RU" sz="1400" dirty="0" err="1"/>
              <a:t>түрлі</a:t>
            </a:r>
            <a:r>
              <a:rPr lang="ru-RU" sz="1400" dirty="0"/>
              <a:t>: </a:t>
            </a:r>
            <a:r>
              <a:rPr lang="ru-RU" sz="1400" dirty="0" err="1"/>
              <a:t>буындарда</a:t>
            </a:r>
            <a:r>
              <a:rPr lang="ru-RU" sz="1400" dirty="0"/>
              <a:t>, </a:t>
            </a:r>
            <a:r>
              <a:rPr lang="ru-RU" sz="1400" dirty="0" err="1"/>
              <a:t>теріде</a:t>
            </a:r>
            <a:r>
              <a:rPr lang="ru-RU" sz="1400" dirty="0"/>
              <a:t>, </a:t>
            </a:r>
            <a:r>
              <a:rPr lang="ru-RU" sz="1400" dirty="0" err="1"/>
              <a:t>қан</a:t>
            </a:r>
            <a:r>
              <a:rPr lang="ru-RU" sz="1400" dirty="0"/>
              <a:t> </a:t>
            </a:r>
            <a:r>
              <a:rPr lang="ru-RU" sz="1400" dirty="0" err="1"/>
              <a:t>тамырларында</a:t>
            </a:r>
            <a:r>
              <a:rPr lang="ru-RU" sz="1400" dirty="0"/>
              <a:t> </a:t>
            </a:r>
            <a:r>
              <a:rPr lang="ru-RU" sz="1400" dirty="0" err="1"/>
              <a:t>және</a:t>
            </a:r>
            <a:r>
              <a:rPr lang="ru-RU" sz="1400" dirty="0"/>
              <a:t> </a:t>
            </a:r>
            <a:r>
              <a:rPr lang="ru-RU" sz="1400" dirty="0" err="1"/>
              <a:t>ішкі</a:t>
            </a:r>
            <a:r>
              <a:rPr lang="ru-RU" sz="1400" dirty="0"/>
              <a:t> </a:t>
            </a:r>
            <a:r>
              <a:rPr lang="ru-RU" sz="1400" dirty="0" err="1"/>
              <a:t>органдарда</a:t>
            </a:r>
            <a:r>
              <a:rPr lang="ru-RU" sz="1400" dirty="0"/>
              <a:t> </a:t>
            </a:r>
            <a:r>
              <a:rPr lang="ru-RU" sz="1400" dirty="0" err="1"/>
              <a:t>дегенеративті</a:t>
            </a:r>
            <a:r>
              <a:rPr lang="ru-RU" sz="1400" dirty="0"/>
              <a:t> </a:t>
            </a:r>
            <a:r>
              <a:rPr lang="ru-RU" sz="1400" dirty="0" err="1"/>
              <a:t>өзгерістер</a:t>
            </a:r>
            <a:r>
              <a:rPr lang="ru-RU" sz="1400" dirty="0"/>
              <a:t> </a:t>
            </a:r>
            <a:r>
              <a:rPr lang="ru-RU" sz="1400" dirty="0" err="1"/>
              <a:t>пайда</a:t>
            </a:r>
            <a:r>
              <a:rPr lang="ru-RU" sz="1400" dirty="0"/>
              <a:t> </a:t>
            </a:r>
            <a:r>
              <a:rPr lang="ru-RU" sz="1400" dirty="0" err="1"/>
              <a:t>болады</a:t>
            </a:r>
            <a:r>
              <a:rPr lang="ru-RU" sz="1400" dirty="0" smtClean="0"/>
              <a:t>.</a:t>
            </a:r>
            <a:endParaRPr lang="ru-RU" sz="1400" dirty="0"/>
          </a:p>
        </p:txBody>
      </p:sp>
      <p:pic>
        <p:nvPicPr>
          <p:cNvPr id="8" name="Рисунок 7"/>
          <p:cNvPicPr>
            <a:picLocks noChangeAspect="1"/>
          </p:cNvPicPr>
          <p:nvPr/>
        </p:nvPicPr>
        <p:blipFill>
          <a:blip r:embed="rId2"/>
          <a:stretch>
            <a:fillRect/>
          </a:stretch>
        </p:blipFill>
        <p:spPr>
          <a:xfrm>
            <a:off x="6096000" y="325120"/>
            <a:ext cx="5567680" cy="5872480"/>
          </a:xfrm>
          <a:prstGeom prst="rect">
            <a:avLst/>
          </a:prstGeom>
        </p:spPr>
      </p:pic>
    </p:spTree>
    <p:extLst>
      <p:ext uri="{BB962C8B-B14F-4D97-AF65-F5344CB8AC3E}">
        <p14:creationId xmlns:p14="http://schemas.microsoft.com/office/powerpoint/2010/main" val="2173142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9" name="Rectangle 5">
            <a:extLst>
              <a:ext uri="{FF2B5EF4-FFF2-40B4-BE49-F238E27FC236}"/>
            </a:extLst>
          </p:cNvPr>
          <p:cNvSpPr>
            <a:spLocks noGrp="1" noChangeArrowheads="1"/>
          </p:cNvSpPr>
          <p:nvPr>
            <p:ph type="title"/>
          </p:nvPr>
        </p:nvSpPr>
        <p:spPr>
          <a:xfrm>
            <a:off x="3493644" y="494269"/>
            <a:ext cx="5213750" cy="814088"/>
          </a:xfrm>
        </p:spPr>
        <p:style>
          <a:lnRef idx="2">
            <a:schemeClr val="dk1"/>
          </a:lnRef>
          <a:fillRef idx="1">
            <a:schemeClr val="lt1"/>
          </a:fillRef>
          <a:effectRef idx="0">
            <a:schemeClr val="dk1"/>
          </a:effectRef>
          <a:fontRef idx="minor">
            <a:schemeClr val="dk1"/>
          </a:fontRef>
        </p:style>
        <p:txBody>
          <a:bodyPr/>
          <a:lstStyle/>
          <a:p>
            <a:pPr algn="ctr" eaLnBrk="1" fontAlgn="auto" hangingPunct="1">
              <a:spcAft>
                <a:spcPts val="0"/>
              </a:spcAft>
              <a:defRPr/>
            </a:pPr>
            <a:r>
              <a:rPr lang="kk-KZ" altLang="ru-RU" dirty="0">
                <a:solidFill>
                  <a:schemeClr val="tx1">
                    <a:lumMod val="75000"/>
                    <a:lumOff val="25000"/>
                  </a:schemeClr>
                </a:solidFill>
              </a:rPr>
              <a:t>    </a:t>
            </a:r>
            <a:r>
              <a:rPr lang="kk-KZ" altLang="ru-RU" sz="4400" dirty="0" smtClean="0">
                <a:solidFill>
                  <a:schemeClr val="tx1"/>
                </a:solidFill>
                <a:latin typeface="Times New Roman" panose="02020603050405020304" pitchFamily="18" charset="0"/>
                <a:cs typeface="Times New Roman" panose="02020603050405020304" pitchFamily="18" charset="0"/>
              </a:rPr>
              <a:t>Жоспар</a:t>
            </a:r>
            <a:r>
              <a:rPr lang="kk-KZ" altLang="ru-RU" sz="4400" dirty="0">
                <a:solidFill>
                  <a:schemeClr val="tx1"/>
                </a:solidFill>
                <a:latin typeface="Times New Roman" panose="02020603050405020304" pitchFamily="18" charset="0"/>
                <a:cs typeface="Times New Roman" panose="02020603050405020304" pitchFamily="18" charset="0"/>
              </a:rPr>
              <a:t>:</a:t>
            </a:r>
            <a:endParaRPr lang="ru-RU" altLang="ru-RU" sz="4400" dirty="0">
              <a:solidFill>
                <a:schemeClr val="tx1"/>
              </a:solidFill>
              <a:latin typeface="Times New Roman" panose="02020603050405020304" pitchFamily="18" charset="0"/>
              <a:cs typeface="Times New Roman" panose="02020603050405020304" pitchFamily="18" charset="0"/>
            </a:endParaRPr>
          </a:p>
        </p:txBody>
      </p:sp>
      <p:sp>
        <p:nvSpPr>
          <p:cNvPr id="21510" name="Rectangle 6"/>
          <p:cNvSpPr>
            <a:spLocks noGrp="1" noChangeArrowheads="1"/>
          </p:cNvSpPr>
          <p:nvPr>
            <p:ph idx="1"/>
          </p:nvPr>
        </p:nvSpPr>
        <p:spPr>
          <a:xfrm>
            <a:off x="2401844" y="2244514"/>
            <a:ext cx="7878978" cy="3208936"/>
          </a:xfrm>
          <a:ln>
            <a:noFill/>
          </a:ln>
        </p:spPr>
        <p:style>
          <a:lnRef idx="2">
            <a:schemeClr val="dk1"/>
          </a:lnRef>
          <a:fillRef idx="1">
            <a:schemeClr val="lt1"/>
          </a:fillRef>
          <a:effectRef idx="0">
            <a:schemeClr val="dk1"/>
          </a:effectRef>
          <a:fontRef idx="minor">
            <a:schemeClr val="dk1"/>
          </a:fontRef>
        </p:style>
        <p:txBody>
          <a:bodyPr>
            <a:normAutofit/>
          </a:bodyPr>
          <a:lstStyle/>
          <a:p>
            <a:pPr algn="ctr" eaLnBrk="1" hangingPunct="1">
              <a:buFontTx/>
              <a:buNone/>
            </a:pPr>
            <a:r>
              <a:rPr lang="kk-KZ" altLang="ru-RU" sz="2400" b="1" dirty="0">
                <a:latin typeface="Times New Roman" panose="02020603050405020304" pitchFamily="18" charset="0"/>
                <a:cs typeface="Times New Roman" panose="02020603050405020304" pitchFamily="18" charset="0"/>
              </a:rPr>
              <a:t>І.Кіріспе</a:t>
            </a:r>
          </a:p>
          <a:p>
            <a:pPr algn="ctr" eaLnBrk="1" hangingPunct="1">
              <a:buFontTx/>
              <a:buNone/>
            </a:pPr>
            <a:r>
              <a:rPr lang="kk-KZ" altLang="ru-RU" sz="2400" b="1" dirty="0">
                <a:latin typeface="Times New Roman" panose="02020603050405020304" pitchFamily="18" charset="0"/>
                <a:cs typeface="Times New Roman" panose="02020603050405020304" pitchFamily="18" charset="0"/>
              </a:rPr>
              <a:t>ІІ.Негізгі бөлім</a:t>
            </a:r>
            <a:endParaRPr lang="en-US" altLang="ru-RU" sz="2400" b="1" dirty="0">
              <a:latin typeface="Times New Roman" panose="02020603050405020304" pitchFamily="18" charset="0"/>
              <a:cs typeface="Times New Roman" panose="02020603050405020304" pitchFamily="18" charset="0"/>
            </a:endParaRPr>
          </a:p>
          <a:p>
            <a:pPr algn="ctr" eaLnBrk="1" hangingPunct="1"/>
            <a:r>
              <a:rPr lang="kk-KZ" altLang="ru-RU" sz="2400" b="1" dirty="0" smtClean="0">
                <a:latin typeface="Times New Roman" panose="02020603050405020304" pitchFamily="18" charset="0"/>
                <a:cs typeface="Times New Roman" panose="02020603050405020304" pitchFamily="18" charset="0"/>
              </a:rPr>
              <a:t>2.1. </a:t>
            </a:r>
            <a:r>
              <a:rPr lang="kk-KZ" altLang="ru-RU" sz="2400" b="1" dirty="0" smtClean="0">
                <a:latin typeface="Times New Roman" panose="02020603050405020304" pitchFamily="18" charset="0"/>
                <a:cs typeface="Times New Roman" panose="02020603050405020304" pitchFamily="18" charset="0"/>
              </a:rPr>
              <a:t>Антигендер </a:t>
            </a:r>
            <a:r>
              <a:rPr lang="kk-KZ" altLang="ru-RU" sz="2400" b="1" dirty="0" smtClean="0">
                <a:latin typeface="Times New Roman" panose="02020603050405020304" pitchFamily="18" charset="0"/>
                <a:cs typeface="Times New Roman" panose="02020603050405020304" pitchFamily="18" charset="0"/>
              </a:rPr>
              <a:t>туралы </a:t>
            </a:r>
            <a:r>
              <a:rPr lang="kk-KZ" altLang="ru-RU" sz="2400" b="1" dirty="0" smtClean="0">
                <a:latin typeface="Times New Roman" panose="02020603050405020304" pitchFamily="18" charset="0"/>
                <a:cs typeface="Times New Roman" panose="02020603050405020304" pitchFamily="18" charset="0"/>
              </a:rPr>
              <a:t>жалпы түсінік</a:t>
            </a:r>
            <a:endParaRPr lang="kk-KZ" altLang="ru-RU" sz="2400" b="1" dirty="0">
              <a:latin typeface="Times New Roman" panose="02020603050405020304" pitchFamily="18" charset="0"/>
              <a:cs typeface="Times New Roman" panose="02020603050405020304" pitchFamily="18" charset="0"/>
            </a:endParaRPr>
          </a:p>
          <a:p>
            <a:pPr algn="ctr" eaLnBrk="1" hangingPunct="1"/>
            <a:r>
              <a:rPr lang="kk-KZ" altLang="ru-RU" sz="2400" b="1" dirty="0" smtClean="0">
                <a:latin typeface="Times New Roman" panose="02020603050405020304" pitchFamily="18" charset="0"/>
                <a:cs typeface="Times New Roman" panose="02020603050405020304" pitchFamily="18" charset="0"/>
              </a:rPr>
              <a:t>2.2. </a:t>
            </a:r>
            <a:r>
              <a:rPr lang="kk-KZ" altLang="ru-RU" sz="2400" b="1" dirty="0" smtClean="0">
                <a:latin typeface="Times New Roman" panose="02020603050405020304" pitchFamily="18" charset="0"/>
                <a:cs typeface="Times New Roman" panose="02020603050405020304" pitchFamily="18" charset="0"/>
              </a:rPr>
              <a:t>Антиген мен антиденелердің ерекшеліктері</a:t>
            </a:r>
          </a:p>
          <a:p>
            <a:pPr algn="ctr" eaLnBrk="1" hangingPunct="1"/>
            <a:r>
              <a:rPr lang="kk-KZ" altLang="ru-RU" sz="2400" b="1" dirty="0" smtClean="0">
                <a:latin typeface="Times New Roman" panose="02020603050405020304" pitchFamily="18" charset="0"/>
                <a:cs typeface="Times New Roman" panose="02020603050405020304" pitchFamily="18" charset="0"/>
              </a:rPr>
              <a:t>2.3</a:t>
            </a:r>
            <a:r>
              <a:rPr lang="kk-KZ" altLang="ru-RU" sz="2400" b="1" dirty="0" smtClean="0">
                <a:latin typeface="Times New Roman" panose="02020603050405020304" pitchFamily="18" charset="0"/>
                <a:cs typeface="Times New Roman" panose="02020603050405020304" pitchFamily="18" charset="0"/>
              </a:rPr>
              <a:t>. </a:t>
            </a:r>
            <a:r>
              <a:rPr lang="kk-KZ" altLang="ru-RU" sz="2400" b="1" dirty="0" smtClean="0">
                <a:latin typeface="Times New Roman" panose="02020603050405020304" pitchFamily="18" charset="0"/>
                <a:cs typeface="Times New Roman" panose="02020603050405020304" pitchFamily="18" charset="0"/>
              </a:rPr>
              <a:t>Антигендердің жіктелуі</a:t>
            </a:r>
          </a:p>
          <a:p>
            <a:pPr algn="ctr" eaLnBrk="1" hangingPunct="1"/>
            <a:r>
              <a:rPr lang="kk-KZ" altLang="ru-RU" sz="2400" b="1" dirty="0" smtClean="0">
                <a:latin typeface="Times New Roman" panose="02020603050405020304" pitchFamily="18" charset="0"/>
                <a:cs typeface="Times New Roman" panose="02020603050405020304" pitchFamily="18" charset="0"/>
              </a:rPr>
              <a:t>2.4. </a:t>
            </a:r>
            <a:r>
              <a:rPr lang="kk-KZ" altLang="ru-RU" sz="2400" b="1" dirty="0" smtClean="0">
                <a:latin typeface="Times New Roman" panose="02020603050405020304" pitchFamily="18" charset="0"/>
                <a:cs typeface="Times New Roman" panose="02020603050405020304" pitchFamily="18" charset="0"/>
              </a:rPr>
              <a:t>Аутоиммундық аурулар </a:t>
            </a:r>
            <a:endParaRPr lang="kk-KZ" altLang="ru-RU" sz="2400" b="1" dirty="0">
              <a:latin typeface="Times New Roman" panose="02020603050405020304" pitchFamily="18" charset="0"/>
              <a:cs typeface="Times New Roman" panose="02020603050405020304" pitchFamily="18" charset="0"/>
            </a:endParaRPr>
          </a:p>
          <a:p>
            <a:pPr algn="ctr" eaLnBrk="1" hangingPunct="1">
              <a:buFontTx/>
              <a:buNone/>
            </a:pPr>
            <a:r>
              <a:rPr lang="kk-KZ" altLang="ru-RU" sz="2400" b="1" dirty="0" smtClean="0">
                <a:latin typeface="Times New Roman" panose="02020603050405020304" pitchFamily="18" charset="0"/>
                <a:cs typeface="Times New Roman" panose="02020603050405020304" pitchFamily="18" charset="0"/>
              </a:rPr>
              <a:t>ІІІ</a:t>
            </a:r>
            <a:r>
              <a:rPr lang="kk-KZ" altLang="ru-RU" sz="2400" b="1" dirty="0">
                <a:latin typeface="Times New Roman" panose="02020603050405020304" pitchFamily="18" charset="0"/>
                <a:cs typeface="Times New Roman" panose="02020603050405020304" pitchFamily="18" charset="0"/>
              </a:rPr>
              <a:t>. Қорытынды</a:t>
            </a:r>
          </a:p>
        </p:txBody>
      </p:sp>
    </p:spTree>
    <p:extLst>
      <p:ext uri="{BB962C8B-B14F-4D97-AF65-F5344CB8AC3E}">
        <p14:creationId xmlns:p14="http://schemas.microsoft.com/office/powerpoint/2010/main" val="1672587657"/>
      </p:ext>
    </p:extLst>
  </p:cSld>
  <p:clrMapOvr>
    <a:masterClrMapping/>
  </p:clrMapOvr>
  <p:transition spd="med" advTm="670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fade">
                                      <p:cBhvr>
                                        <p:cTn id="7" dur="2000"/>
                                        <p:tgtEl>
                                          <p:spTgt spid="2150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510"/>
                                        </p:tgtEl>
                                        <p:attrNameLst>
                                          <p:attrName>style.visibility</p:attrName>
                                        </p:attrNameLst>
                                      </p:cBhvr>
                                      <p:to>
                                        <p:strVal val="visible"/>
                                      </p:to>
                                    </p:set>
                                    <p:animEffect transition="in" filter="fade">
                                      <p:cBhvr>
                                        <p:cTn id="10" dur="20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p:bldP spid="215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kk-KZ" dirty="0" smtClean="0">
                <a:solidFill>
                  <a:schemeClr val="tx1"/>
                </a:solidFill>
              </a:rPr>
              <a:t>Антиген дегеніміз не?</a:t>
            </a:r>
            <a:endParaRPr lang="ru-RU" dirty="0">
              <a:solidFill>
                <a:schemeClr val="tx1"/>
              </a:solidFill>
            </a:endParaRPr>
          </a:p>
        </p:txBody>
      </p:sp>
      <p:sp>
        <p:nvSpPr>
          <p:cNvPr id="7" name="Прямоугольник 6"/>
          <p:cNvSpPr/>
          <p:nvPr/>
        </p:nvSpPr>
        <p:spPr>
          <a:xfrm>
            <a:off x="490259" y="1459062"/>
            <a:ext cx="6096000" cy="4524315"/>
          </a:xfrm>
          <a:prstGeom prst="rect">
            <a:avLst/>
          </a:prstGeom>
        </p:spPr>
        <p:txBody>
          <a:bodyPr>
            <a:spAutoFit/>
          </a:bodyPr>
          <a:lstStyle/>
          <a:p>
            <a:pPr algn="just"/>
            <a:r>
              <a:rPr lang="kk-KZ" sz="2400" b="1" dirty="0">
                <a:latin typeface="Times New Roman" pitchFamily="18" charset="0"/>
                <a:cs typeface="Times New Roman" pitchFamily="18" charset="0"/>
              </a:rPr>
              <a:t>Антиген</a:t>
            </a:r>
            <a:r>
              <a:rPr lang="kk-KZ" sz="2400" dirty="0">
                <a:latin typeface="Times New Roman" pitchFamily="18" charset="0"/>
                <a:cs typeface="Times New Roman" pitchFamily="18" charset="0"/>
              </a:rPr>
              <a:t>− организмде антидене пайда болуын және иммундық жауаптың басқа түрлерін тудыра алатын, сонымен қатар антиденелермен және антигентаныстырушы жасушалармен әрекеттесе алатын химиялық топтасуға тән генетикалық бөгде зат (нәруыз, полисахарид, липополисахарид, липопротеин, нуклеопротеин).</a:t>
            </a:r>
          </a:p>
          <a:p>
            <a:pPr algn="just"/>
            <a:r>
              <a:rPr lang="kk-KZ" sz="2400" dirty="0">
                <a:latin typeface="Times New Roman" pitchFamily="18" charset="0"/>
                <a:cs typeface="Times New Roman" pitchFamily="18" charset="0"/>
              </a:rPr>
              <a:t>Антигеннің макроорганизмге кіру жолдары әр салалы: тері, не шырышты қабықша арқылы, организмнің ішкі ортасына тікелей кіру, не организмнің бойында құрылу.</a:t>
            </a:r>
          </a:p>
        </p:txBody>
      </p:sp>
      <p:pic>
        <p:nvPicPr>
          <p:cNvPr id="9" name="Рисунок 8"/>
          <p:cNvPicPr>
            <a:picLocks noChangeAspect="1"/>
          </p:cNvPicPr>
          <p:nvPr/>
        </p:nvPicPr>
        <p:blipFill>
          <a:blip r:embed="rId2"/>
          <a:stretch>
            <a:fillRect/>
          </a:stretch>
        </p:blipFill>
        <p:spPr>
          <a:xfrm>
            <a:off x="7693269" y="1722830"/>
            <a:ext cx="3645884" cy="28226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7419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smtClean="0">
                <a:solidFill>
                  <a:schemeClr val="tx1"/>
                </a:solidFill>
              </a:rPr>
              <a:t>Антигенге қойылатын талап</a:t>
            </a:r>
            <a:endParaRPr lang="ru-RU" dirty="0">
              <a:solidFill>
                <a:schemeClr val="tx1"/>
              </a:solidFill>
            </a:endParaRPr>
          </a:p>
        </p:txBody>
      </p:sp>
      <p:pic>
        <p:nvPicPr>
          <p:cNvPr id="3" name="Рисунок 2"/>
          <p:cNvPicPr>
            <a:picLocks noChangeAspect="1"/>
          </p:cNvPicPr>
          <p:nvPr/>
        </p:nvPicPr>
        <p:blipFill>
          <a:blip r:embed="rId2"/>
          <a:stretch>
            <a:fillRect/>
          </a:stretch>
        </p:blipFill>
        <p:spPr>
          <a:xfrm>
            <a:off x="2163739" y="1670538"/>
            <a:ext cx="7864522" cy="4084287"/>
          </a:xfrm>
          <a:prstGeom prst="rect">
            <a:avLst/>
          </a:prstGeom>
        </p:spPr>
      </p:pic>
    </p:spTree>
    <p:extLst>
      <p:ext uri="{BB962C8B-B14F-4D97-AF65-F5344CB8AC3E}">
        <p14:creationId xmlns:p14="http://schemas.microsoft.com/office/powerpoint/2010/main" val="4294488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5477" y="709394"/>
            <a:ext cx="11133992" cy="2554545"/>
          </a:xfrm>
          <a:prstGeom prst="rect">
            <a:avLst/>
          </a:prstGeom>
        </p:spPr>
        <p:txBody>
          <a:bodyPr wrap="square">
            <a:spAutoFit/>
          </a:bodyPr>
          <a:lstStyle/>
          <a:p>
            <a:pPr algn="just"/>
            <a:r>
              <a:rPr lang="ru-RU" dirty="0">
                <a:latin typeface="Times New Roman" pitchFamily="18" charset="0"/>
                <a:cs typeface="Times New Roman" pitchFamily="18" charset="0"/>
              </a:rPr>
              <a:t> </a:t>
            </a:r>
            <a:r>
              <a:rPr lang="ru-RU" sz="2000" dirty="0" err="1">
                <a:latin typeface="Times New Roman" pitchFamily="18" charset="0"/>
                <a:cs typeface="Times New Roman" pitchFamily="18" charset="0"/>
              </a:rPr>
              <a:t>Антигенге</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қарсы</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ағзада</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арнайы</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антидене</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түзіліп</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немесе</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лимфоциттердің</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сенсибилизациясы</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болып</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айрықша</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клондары</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арқылы</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иммундық</a:t>
            </a:r>
            <a:r>
              <a:rPr lang="ru-RU" sz="2000" dirty="0">
                <a:latin typeface="Times New Roman" pitchFamily="18" charset="0"/>
                <a:cs typeface="Times New Roman" pitchFamily="18" charset="0"/>
              </a:rPr>
              <a:t> реакция </a:t>
            </a:r>
            <a:r>
              <a:rPr lang="ru-RU" sz="2000" dirty="0" err="1">
                <a:latin typeface="Times New Roman" pitchFamily="18" charset="0"/>
                <a:cs typeface="Times New Roman" pitchFamily="18" charset="0"/>
              </a:rPr>
              <a:t>жүреді</a:t>
            </a:r>
            <a:r>
              <a:rPr lang="ru-RU" sz="2000" dirty="0">
                <a:latin typeface="Times New Roman" pitchFamily="18" charset="0"/>
                <a:cs typeface="Times New Roman" pitchFamily="18" charset="0"/>
              </a:rPr>
              <a:t>.</a:t>
            </a:r>
          </a:p>
          <a:p>
            <a:pPr algn="just"/>
            <a:r>
              <a:rPr lang="ru-RU" sz="2000" dirty="0" err="1">
                <a:latin typeface="Times New Roman" pitchFamily="18" charset="0"/>
                <a:cs typeface="Times New Roman" pitchFamily="18" charset="0"/>
              </a:rPr>
              <a:t>Антигеннің</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үстінде</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арнайы</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иммунологиялық</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реакцияға</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түсіп</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антиденемен</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байланысатын</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белсенді</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орталығы</a:t>
            </a:r>
            <a:r>
              <a:rPr lang="ru-RU" sz="2000" dirty="0">
                <a:latin typeface="Times New Roman" pitchFamily="18" charset="0"/>
                <a:cs typeface="Times New Roman" pitchFamily="18" charset="0"/>
              </a:rPr>
              <a:t> детерминант </a:t>
            </a:r>
            <a:r>
              <a:rPr lang="ru-RU" sz="2000" dirty="0" err="1">
                <a:latin typeface="Times New Roman" pitchFamily="18" charset="0"/>
                <a:cs typeface="Times New Roman" pitchFamily="18" charset="0"/>
              </a:rPr>
              <a:t>деп</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аталады</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Иммундық</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жауабының</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ерекшелігі</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детерминантқа</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байланысты</a:t>
            </a:r>
            <a:r>
              <a:rPr lang="ru-RU" sz="2000" dirty="0" smtClean="0">
                <a:latin typeface="Times New Roman" pitchFamily="18" charset="0"/>
                <a:cs typeface="Times New Roman" pitchFamily="18" charset="0"/>
              </a:rPr>
              <a:t>. </a:t>
            </a:r>
            <a:r>
              <a:rPr lang="kk-KZ" sz="2000" dirty="0">
                <a:latin typeface="Times New Roman" pitchFamily="18" charset="0"/>
                <a:cs typeface="Times New Roman" pitchFamily="18" charset="0"/>
              </a:rPr>
              <a:t>Көпшілік антигендер құрамында бірнеше детерминанттар болады.  Егер мұндай антигендердің құрамында бөтен заттар болмаса, оларды </a:t>
            </a:r>
            <a:r>
              <a:rPr lang="kk-KZ" sz="2000" i="1" dirty="0">
                <a:latin typeface="Times New Roman" pitchFamily="18" charset="0"/>
                <a:cs typeface="Times New Roman" pitchFamily="18" charset="0"/>
              </a:rPr>
              <a:t>дара антигендер </a:t>
            </a:r>
            <a:r>
              <a:rPr lang="kk-KZ" sz="2000" dirty="0">
                <a:latin typeface="Times New Roman" pitchFamily="18" charset="0"/>
                <a:cs typeface="Times New Roman" pitchFamily="18" charset="0"/>
              </a:rPr>
              <a:t>деп атайды. Антигендердің иммундық жауап туғызуын күшейту үшін оларды кейде минерал майына немесе басқа бір инертті қосымша әсерсіз заттарға қосады (депанентті Антигендер)</a:t>
            </a:r>
            <a:endParaRPr lang="ru-RU" sz="2000" dirty="0">
              <a:latin typeface="Times New Roman" pitchFamily="18" charset="0"/>
              <a:cs typeface="Times New Roman" pitchFamily="18" charset="0"/>
            </a:endParaRPr>
          </a:p>
        </p:txBody>
      </p:sp>
      <p:pic>
        <p:nvPicPr>
          <p:cNvPr id="4" name="Рисунок 3"/>
          <p:cNvPicPr>
            <a:picLocks noChangeAspect="1"/>
          </p:cNvPicPr>
          <p:nvPr/>
        </p:nvPicPr>
        <p:blipFill>
          <a:blip r:embed="rId2"/>
          <a:stretch>
            <a:fillRect/>
          </a:stretch>
        </p:blipFill>
        <p:spPr>
          <a:xfrm>
            <a:off x="6804765" y="3263939"/>
            <a:ext cx="4774704" cy="2699239"/>
          </a:xfrm>
          <a:prstGeom prst="rect">
            <a:avLst/>
          </a:prstGeom>
        </p:spPr>
      </p:pic>
      <p:sp>
        <p:nvSpPr>
          <p:cNvPr id="5" name="Прямоугольник 4"/>
          <p:cNvSpPr/>
          <p:nvPr/>
        </p:nvSpPr>
        <p:spPr>
          <a:xfrm>
            <a:off x="3083036" y="247729"/>
            <a:ext cx="6447599" cy="461665"/>
          </a:xfrm>
          <a:prstGeom prst="rect">
            <a:avLst/>
          </a:prstGeom>
        </p:spPr>
        <p:txBody>
          <a:bodyPr wrap="none">
            <a:spAutoFit/>
          </a:bodyPr>
          <a:lstStyle/>
          <a:p>
            <a:r>
              <a:rPr lang="ru-RU" sz="2400" b="1" dirty="0"/>
              <a:t>Антиген мен </a:t>
            </a:r>
            <a:r>
              <a:rPr lang="ru-RU" sz="2400" b="1" dirty="0" err="1"/>
              <a:t>антидененің</a:t>
            </a:r>
            <a:r>
              <a:rPr lang="ru-RU" sz="2400" b="1" dirty="0"/>
              <a:t> </a:t>
            </a:r>
            <a:r>
              <a:rPr lang="ru-RU" sz="2400" b="1" dirty="0" err="1"/>
              <a:t>байланысы</a:t>
            </a:r>
            <a:endParaRPr lang="ru-RU" sz="2400" b="1" dirty="0"/>
          </a:p>
        </p:txBody>
      </p:sp>
      <p:pic>
        <p:nvPicPr>
          <p:cNvPr id="6" name="Рисунок 5"/>
          <p:cNvPicPr>
            <a:picLocks noChangeAspect="1"/>
          </p:cNvPicPr>
          <p:nvPr/>
        </p:nvPicPr>
        <p:blipFill>
          <a:blip r:embed="rId3"/>
          <a:stretch>
            <a:fillRect/>
          </a:stretch>
        </p:blipFill>
        <p:spPr>
          <a:xfrm>
            <a:off x="1304925" y="3263939"/>
            <a:ext cx="4304567" cy="2813538"/>
          </a:xfrm>
          <a:prstGeom prst="rect">
            <a:avLst/>
          </a:prstGeom>
        </p:spPr>
      </p:pic>
    </p:spTree>
    <p:extLst>
      <p:ext uri="{BB962C8B-B14F-4D97-AF65-F5344CB8AC3E}">
        <p14:creationId xmlns:p14="http://schemas.microsoft.com/office/powerpoint/2010/main" val="792433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0723" y="699048"/>
            <a:ext cx="8545204" cy="5663089"/>
          </a:xfrm>
          <a:prstGeom prst="rect">
            <a:avLst/>
          </a:prstGeom>
        </p:spPr>
        <p:txBody>
          <a:bodyPr wrap="square">
            <a:spAutoFit/>
          </a:bodyPr>
          <a:lstStyle/>
          <a:p>
            <a:r>
              <a:rPr lang="kk-KZ" sz="1600" dirty="0">
                <a:latin typeface="Times New Roman" pitchFamily="18" charset="0"/>
                <a:cs typeface="Times New Roman" pitchFamily="18" charset="0"/>
              </a:rPr>
              <a:t>Антигендердің антигендік, спецификалық және иммуногендік деп аталатын басты қасиеттері болады.</a:t>
            </a:r>
          </a:p>
          <a:p>
            <a:pPr algn="just"/>
            <a:r>
              <a:rPr lang="kk-KZ" sz="1600" b="1" i="1" dirty="0">
                <a:latin typeface="Times New Roman" pitchFamily="18" charset="0"/>
                <a:cs typeface="Times New Roman" pitchFamily="18" charset="0"/>
              </a:rPr>
              <a:t>Антигендік.</a:t>
            </a:r>
            <a:r>
              <a:rPr lang="kk-KZ" sz="1600" dirty="0">
                <a:latin typeface="Times New Roman" pitchFamily="18" charset="0"/>
                <a:cs typeface="Times New Roman" pitchFamily="18" charset="0"/>
              </a:rPr>
              <a:t>Антигендік дегеніміз ол антиген молекуласының иммундық жүйе бөлімдерінің белсенділігін арттырып және иммунитет факторларымен (антидене, эффекторлық лимфоциттердің клоны) спецификалық байланысқа түсу қабілеті. Иммундық жүйенің бөлімдерімен байланысуға антигеннің тек кана белгілі бір бөлігі жауапты. Антигеннің ол бөлігі </a:t>
            </a:r>
            <a:r>
              <a:rPr lang="kk-KZ" sz="1600" i="1" dirty="0">
                <a:latin typeface="Times New Roman" pitchFamily="18" charset="0"/>
                <a:cs typeface="Times New Roman" pitchFamily="18" charset="0"/>
              </a:rPr>
              <a:t>“антигендік детерминант”</a:t>
            </a:r>
            <a:r>
              <a:rPr lang="kk-KZ" sz="1600" dirty="0">
                <a:latin typeface="Times New Roman" pitchFamily="18" charset="0"/>
                <a:cs typeface="Times New Roman" pitchFamily="18" charset="0"/>
              </a:rPr>
              <a:t> не </a:t>
            </a:r>
            <a:r>
              <a:rPr lang="kk-KZ" sz="1600" i="1" dirty="0">
                <a:latin typeface="Times New Roman" pitchFamily="18" charset="0"/>
                <a:cs typeface="Times New Roman" pitchFamily="18" charset="0"/>
              </a:rPr>
              <a:t>“эпитоп”</a:t>
            </a:r>
            <a:r>
              <a:rPr lang="kk-KZ" sz="1600" dirty="0">
                <a:latin typeface="Times New Roman" pitchFamily="18" charset="0"/>
                <a:cs typeface="Times New Roman" pitchFamily="18" charset="0"/>
              </a:rPr>
              <a:t> деп аталады.</a:t>
            </a:r>
          </a:p>
          <a:p>
            <a:r>
              <a:rPr lang="kk-KZ" sz="1600" dirty="0">
                <a:latin typeface="Times New Roman" pitchFamily="18" charset="0"/>
                <a:cs typeface="Times New Roman" pitchFamily="18" charset="0"/>
              </a:rPr>
              <a:t>Эпитоптар шығу тегіне және антигенде орналасу орнына сәйкес бірнеше түрге бөлінеді:</a:t>
            </a:r>
          </a:p>
          <a:p>
            <a:r>
              <a:rPr lang="kk-KZ" sz="1600" dirty="0">
                <a:latin typeface="Times New Roman" pitchFamily="18" charset="0"/>
                <a:cs typeface="Times New Roman" pitchFamily="18" charset="0"/>
              </a:rPr>
              <a:t>- ұзындық, не секвенциалдық</a:t>
            </a:r>
          </a:p>
          <a:p>
            <a:r>
              <a:rPr lang="kk-KZ" sz="1600" dirty="0">
                <a:latin typeface="Times New Roman" pitchFamily="18" charset="0"/>
                <a:cs typeface="Times New Roman" pitchFamily="18" charset="0"/>
              </a:rPr>
              <a:t>- сыртқыбеттік, не конформациялық</a:t>
            </a:r>
          </a:p>
          <a:p>
            <a:r>
              <a:rPr lang="kk-KZ" sz="1600" dirty="0">
                <a:latin typeface="Times New Roman" pitchFamily="18" charset="0"/>
                <a:cs typeface="Times New Roman" pitchFamily="18" charset="0"/>
              </a:rPr>
              <a:t>- шеттік және орталық</a:t>
            </a:r>
          </a:p>
          <a:p>
            <a:r>
              <a:rPr lang="kk-KZ" sz="1600" dirty="0">
                <a:latin typeface="Times New Roman" pitchFamily="18" charset="0"/>
                <a:cs typeface="Times New Roman" pitchFamily="18" charset="0"/>
              </a:rPr>
              <a:t>- тереңдіқ, не жасырын.</a:t>
            </a:r>
          </a:p>
          <a:p>
            <a:pPr algn="just"/>
            <a:r>
              <a:rPr lang="kk-KZ" sz="1600" b="1" dirty="0">
                <a:latin typeface="Times New Roman" pitchFamily="18" charset="0"/>
                <a:cs typeface="Times New Roman" pitchFamily="18" charset="0"/>
              </a:rPr>
              <a:t>Эпитоп - </a:t>
            </a:r>
            <a:r>
              <a:rPr lang="kk-KZ" sz="1600" dirty="0">
                <a:latin typeface="Times New Roman" pitchFamily="18" charset="0"/>
                <a:cs typeface="Times New Roman" pitchFamily="18" charset="0"/>
              </a:rPr>
              <a:t>ықшам көлемді, бірақ құбылмалы. Ол қасиет бір жағынан иммунитет факторларына байланысты болса, екінші жағынан эпитоптың түріне тәуелді.</a:t>
            </a:r>
          </a:p>
          <a:p>
            <a:pPr algn="just"/>
            <a:r>
              <a:rPr lang="kk-KZ" sz="1600" dirty="0">
                <a:latin typeface="Times New Roman" pitchFamily="18" charset="0"/>
                <a:cs typeface="Times New Roman" pitchFamily="18" charset="0"/>
              </a:rPr>
              <a:t>Эпитоптың құрылысы мен құрамының аумалы кезеңді маңызы бар. Антигеннің тек қана бір құрылыс құрамы аустырылса, ол өзге қасиетті жаңа эпитоп пайда болуына соғады. Антиген ыдыраған кезде эпитоптан айырылып, немесе жаңа эпитоптарға ие болады да, сонымен қатар антигеннің спецификалық қасиеті жоғалады</a:t>
            </a:r>
            <a:r>
              <a:rPr lang="kk-KZ" sz="1600" dirty="0" smtClean="0">
                <a:latin typeface="Times New Roman" pitchFamily="18" charset="0"/>
                <a:cs typeface="Times New Roman" pitchFamily="18" charset="0"/>
              </a:rPr>
              <a:t>.</a:t>
            </a:r>
          </a:p>
          <a:p>
            <a:pPr algn="just"/>
            <a:r>
              <a:rPr lang="kk-KZ" dirty="0">
                <a:latin typeface="Times New Roman" pitchFamily="18" charset="0"/>
                <a:cs typeface="Times New Roman" pitchFamily="18" charset="0"/>
              </a:rPr>
              <a:t>Заттардың антигендік қасиеті көбінесе эпитоптың бар-жоғына, және де оның санына байланысты. Кейбір антигендердің көлемі ірі болғандықтан олардың құрамына көптеген эпитоптар кіреді.</a:t>
            </a:r>
          </a:p>
          <a:p>
            <a:pPr algn="just"/>
            <a:endParaRPr lang="kk-KZ" dirty="0">
              <a:latin typeface="Times New Roman" pitchFamily="18" charset="0"/>
              <a:cs typeface="Times New Roman" pitchFamily="18" charset="0"/>
            </a:endParaRPr>
          </a:p>
        </p:txBody>
      </p:sp>
      <p:sp>
        <p:nvSpPr>
          <p:cNvPr id="5" name="TextBox 4"/>
          <p:cNvSpPr txBox="1"/>
          <p:nvPr/>
        </p:nvSpPr>
        <p:spPr>
          <a:xfrm>
            <a:off x="2154114" y="298938"/>
            <a:ext cx="8352693" cy="400110"/>
          </a:xfrm>
          <a:prstGeom prst="rect">
            <a:avLst/>
          </a:prstGeom>
          <a:noFill/>
        </p:spPr>
        <p:txBody>
          <a:bodyPr wrap="square" rtlCol="0">
            <a:spAutoFit/>
          </a:bodyPr>
          <a:lstStyle/>
          <a:p>
            <a:pPr algn="ctr"/>
            <a:r>
              <a:rPr lang="kk-KZ" sz="2000" b="1" dirty="0" smtClean="0"/>
              <a:t>Антигендердің негізгі қасиеттері</a:t>
            </a:r>
            <a:endParaRPr lang="ru-RU" sz="2000" b="1" dirty="0"/>
          </a:p>
        </p:txBody>
      </p:sp>
      <p:pic>
        <p:nvPicPr>
          <p:cNvPr id="7" name="Рисунок 6"/>
          <p:cNvPicPr>
            <a:picLocks noChangeAspect="1"/>
          </p:cNvPicPr>
          <p:nvPr/>
        </p:nvPicPr>
        <p:blipFill>
          <a:blip r:embed="rId2"/>
          <a:stretch>
            <a:fillRect/>
          </a:stretch>
        </p:blipFill>
        <p:spPr>
          <a:xfrm>
            <a:off x="9019988" y="791307"/>
            <a:ext cx="2922614" cy="2520853"/>
          </a:xfrm>
          <a:prstGeom prst="rect">
            <a:avLst/>
          </a:prstGeom>
        </p:spPr>
      </p:pic>
      <p:pic>
        <p:nvPicPr>
          <p:cNvPr id="8" name="Рисунок 7"/>
          <p:cNvPicPr>
            <a:picLocks noChangeAspect="1"/>
          </p:cNvPicPr>
          <p:nvPr/>
        </p:nvPicPr>
        <p:blipFill rotWithShape="1">
          <a:blip r:embed="rId3"/>
          <a:srcRect l="3018" t="20000" r="4457"/>
          <a:stretch/>
        </p:blipFill>
        <p:spPr>
          <a:xfrm>
            <a:off x="8935927" y="3628291"/>
            <a:ext cx="2773486" cy="1797149"/>
          </a:xfrm>
          <a:prstGeom prst="rect">
            <a:avLst/>
          </a:prstGeom>
        </p:spPr>
      </p:pic>
    </p:spTree>
    <p:extLst>
      <p:ext uri="{BB962C8B-B14F-4D97-AF65-F5344CB8AC3E}">
        <p14:creationId xmlns:p14="http://schemas.microsoft.com/office/powerpoint/2010/main" val="1109267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506307" y="430823"/>
            <a:ext cx="5070230" cy="3139321"/>
          </a:xfrm>
          <a:prstGeom prst="rect">
            <a:avLst/>
          </a:prstGeom>
        </p:spPr>
        <p:txBody>
          <a:bodyPr wrap="square">
            <a:spAutoFit/>
          </a:bodyPr>
          <a:lstStyle/>
          <a:p>
            <a:pPr marL="285750" indent="-285750" algn="just">
              <a:buFont typeface="Arial" panose="020B0604020202020204" pitchFamily="34" charset="0"/>
              <a:buChar char="•"/>
            </a:pPr>
            <a:r>
              <a:rPr lang="kk-KZ" b="1" i="1" dirty="0" smtClean="0">
                <a:latin typeface="Times New Roman" pitchFamily="18" charset="0"/>
                <a:cs typeface="Times New Roman" pitchFamily="18" charset="0"/>
              </a:rPr>
              <a:t>Иммуногендік.</a:t>
            </a:r>
            <a:r>
              <a:rPr lang="kk-KZ" dirty="0" smtClean="0">
                <a:latin typeface="Times New Roman" pitchFamily="18" charset="0"/>
                <a:cs typeface="Times New Roman" pitchFamily="18" charset="0"/>
              </a:rPr>
              <a:t> Иммундогендік дегеніміз ол антигенің макроорганизмде өзіне қарсы қорғаныс жауабын туғызу мүмкіншілігі.</a:t>
            </a:r>
          </a:p>
          <a:p>
            <a:pPr marL="285750" indent="-285750">
              <a:buFont typeface="Arial" panose="020B0604020202020204" pitchFamily="34" charset="0"/>
              <a:buChar char="•"/>
            </a:pPr>
            <a:r>
              <a:rPr lang="kk-KZ" dirty="0" smtClean="0">
                <a:latin typeface="Times New Roman" pitchFamily="18" charset="0"/>
                <a:cs typeface="Times New Roman" pitchFamily="18" charset="0"/>
              </a:rPr>
              <a:t>Иммундогендіктің дәрежесі әр түрлі факторларға байланысты.</a:t>
            </a:r>
          </a:p>
          <a:p>
            <a:r>
              <a:rPr lang="kk-KZ" dirty="0" smtClean="0">
                <a:latin typeface="Times New Roman" pitchFamily="18" charset="0"/>
                <a:cs typeface="Times New Roman" pitchFamily="18" charset="0"/>
              </a:rPr>
              <a:t> Факторларды үш топқа жатқызуға болады:</a:t>
            </a:r>
          </a:p>
          <a:p>
            <a:r>
              <a:rPr lang="kk-KZ" dirty="0" smtClean="0">
                <a:latin typeface="Times New Roman" pitchFamily="18" charset="0"/>
                <a:cs typeface="Times New Roman" pitchFamily="18" charset="0"/>
              </a:rPr>
              <a:t>    1.Антигеннің молекулалық ерекшелігі.</a:t>
            </a:r>
          </a:p>
          <a:p>
            <a:r>
              <a:rPr lang="kk-KZ" dirty="0" smtClean="0">
                <a:latin typeface="Times New Roman" pitchFamily="18" charset="0"/>
                <a:cs typeface="Times New Roman" pitchFamily="18" charset="0"/>
              </a:rPr>
              <a:t>    2.Антигеннің ағзадағы клиренсі (тазартылуы,  өңделуі).</a:t>
            </a:r>
          </a:p>
          <a:p>
            <a:r>
              <a:rPr lang="kk-KZ" dirty="0" smtClean="0">
                <a:latin typeface="Times New Roman" pitchFamily="18" charset="0"/>
                <a:cs typeface="Times New Roman" pitchFamily="18" charset="0"/>
              </a:rPr>
              <a:t>    3.Макроорганизмнің реактивтік (жауап қайтару)     қабілеті.</a:t>
            </a:r>
            <a:endParaRPr lang="kk-KZ" dirty="0">
              <a:latin typeface="Times New Roman" pitchFamily="18" charset="0"/>
              <a:cs typeface="Times New Roman" pitchFamily="18" charset="0"/>
            </a:endParaRPr>
          </a:p>
        </p:txBody>
      </p:sp>
      <p:sp>
        <p:nvSpPr>
          <p:cNvPr id="3" name="TextBox 2"/>
          <p:cNvSpPr txBox="1"/>
          <p:nvPr/>
        </p:nvSpPr>
        <p:spPr>
          <a:xfrm>
            <a:off x="422031" y="430823"/>
            <a:ext cx="5697415" cy="6186309"/>
          </a:xfrm>
          <a:prstGeom prst="rect">
            <a:avLst/>
          </a:prstGeom>
          <a:noFill/>
        </p:spPr>
        <p:txBody>
          <a:bodyPr wrap="square" rtlCol="0">
            <a:spAutoFit/>
          </a:bodyPr>
          <a:lstStyle/>
          <a:p>
            <a:pPr marL="285750" indent="-285750" algn="just">
              <a:buFont typeface="Arial" panose="020B0604020202020204" pitchFamily="34" charset="0"/>
              <a:buChar char="•"/>
            </a:pPr>
            <a:r>
              <a:rPr lang="kk-KZ" b="1" i="1" dirty="0">
                <a:latin typeface="Times New Roman" pitchFamily="18" charset="0"/>
                <a:cs typeface="Times New Roman" pitchFamily="18" charset="0"/>
              </a:rPr>
              <a:t>Спецификалық.</a:t>
            </a:r>
            <a:r>
              <a:rPr lang="kk-KZ" dirty="0">
                <a:latin typeface="Times New Roman" pitchFamily="18" charset="0"/>
                <a:cs typeface="Times New Roman" pitchFamily="18" charset="0"/>
              </a:rPr>
              <a:t>Спецификалық дегеніміз антигеннің тек қана белгілі бір эпитопқа иммундық жауап туғызу мүмкіншілігі. Бұл қасиет иммундық жауаптың құрылу кезіндегі ерекшелікпен байланысты, сондықтан иммундық жауапты жасушылардың рецепторлары тек қана бір белгілі антигеннің эпитобына жауап беруге арналған. Соған қарай антигеннің спецификалығы көбінесе сол эпитоптардың құрылымдық қасиетімен анықталады. Бірақ, әрқашанда эпитоптар құрылысының әртүрлі екенін және антигенге жауап беретін лимфоциттердің спецификалық гетерогенділігі де есте болу керек. Соның нәтижесінде антигендік тітіркенуге организм көпклоналды иммундық жауап қайырады. Кейбір антигендік эпитоптар бір уақытта 100-ден астам эффекторлық лимфоциттердің клонымен өзара қатынасатыны анықталған. Бұл көрініс спецификалық иммундыглобулиндердің аффиндығының, кең спектрлығының негізі, және де мұндай иммундыглобулиндерді поликлоналды деп атайды.</a:t>
            </a:r>
          </a:p>
          <a:p>
            <a:pPr algn="just"/>
            <a:endParaRPr lang="ru-RU" dirty="0"/>
          </a:p>
        </p:txBody>
      </p:sp>
    </p:spTree>
    <p:extLst>
      <p:ext uri="{BB962C8B-B14F-4D97-AF65-F5344CB8AC3E}">
        <p14:creationId xmlns:p14="http://schemas.microsoft.com/office/powerpoint/2010/main" val="1130077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4446" y="1386732"/>
            <a:ext cx="11148646" cy="3416320"/>
          </a:xfrm>
          <a:prstGeom prst="rect">
            <a:avLst/>
          </a:prstGeom>
        </p:spPr>
        <p:txBody>
          <a:bodyPr wrap="square">
            <a:spAutoFit/>
          </a:bodyPr>
          <a:lstStyle/>
          <a:p>
            <a:pPr algn="just"/>
            <a:r>
              <a:rPr lang="en-US" sz="2400" dirty="0">
                <a:latin typeface="Times New Roman" pitchFamily="18" charset="0"/>
                <a:cs typeface="Times New Roman" pitchFamily="18" charset="0"/>
              </a:rPr>
              <a:t>1.</a:t>
            </a:r>
            <a:r>
              <a:rPr lang="kk-KZ" sz="2400" dirty="0">
                <a:latin typeface="Times New Roman" pitchFamily="18" charset="0"/>
                <a:cs typeface="Times New Roman" pitchFamily="18" charset="0"/>
              </a:rPr>
              <a:t> Табиғи антигендер — белоктар, көмірсу, нуклеин қышқылы, бактериялар, эндо- және экзотоксиндер, ұлпа және қан торшалар, антигендері. Табиғи антигендер гетерологиялық ерекшелігімен сипатталады.</a:t>
            </a:r>
          </a:p>
          <a:p>
            <a:pPr algn="just"/>
            <a:r>
              <a:rPr lang="en-US" sz="2400" dirty="0">
                <a:latin typeface="Times New Roman" pitchFamily="18" charset="0"/>
                <a:cs typeface="Times New Roman" pitchFamily="18" charset="0"/>
              </a:rPr>
              <a:t>2.</a:t>
            </a:r>
            <a:r>
              <a:rPr lang="kk-KZ"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Жасанды</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антигендер</a:t>
            </a:r>
            <a:r>
              <a:rPr lang="ru-RU" sz="2400" dirty="0">
                <a:latin typeface="Times New Roman" pitchFamily="18" charset="0"/>
                <a:cs typeface="Times New Roman" pitchFamily="18" charset="0"/>
              </a:rPr>
              <a:t> — </a:t>
            </a:r>
            <a:r>
              <a:rPr lang="ru-RU" sz="2400" dirty="0" err="1">
                <a:latin typeface="Times New Roman" pitchFamily="18" charset="0"/>
                <a:cs typeface="Times New Roman" pitchFamily="18" charset="0"/>
              </a:rPr>
              <a:t>төменгі</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молекулярлы</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қосындылардан</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синтезделген</a:t>
            </a:r>
            <a:r>
              <a:rPr lang="ru-RU" sz="2400" dirty="0">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3.</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Гаптендер</a:t>
            </a:r>
            <a:r>
              <a:rPr lang="ru-RU" sz="2400" dirty="0">
                <a:latin typeface="Times New Roman" pitchFamily="18" charset="0"/>
                <a:cs typeface="Times New Roman" pitchFamily="18" charset="0"/>
              </a:rPr>
              <a:t> –  </a:t>
            </a:r>
            <a:r>
              <a:rPr lang="ru-RU" sz="2400" dirty="0" err="1">
                <a:latin typeface="Times New Roman" pitchFamily="18" charset="0"/>
                <a:cs typeface="Times New Roman" pitchFamily="18" charset="0"/>
              </a:rPr>
              <a:t>жартылай</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антигендер</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өз</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алдына</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иммундық</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қасиеті</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жоқ</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бірақ</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үлкен</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молекулалы</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белоктармен</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қосылса</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антигендік</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қасиетке</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ие</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болады</a:t>
            </a:r>
            <a:r>
              <a:rPr lang="ru-RU" sz="2400" dirty="0">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4</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Химиялық</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құрамына</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қарай</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белокты</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көмірсулы</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полипептидтер</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т.б</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болып</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бөлінеді</a:t>
            </a:r>
            <a:r>
              <a:rPr lang="ru-RU" sz="2400" dirty="0">
                <a:latin typeface="Times New Roman" pitchFamily="18" charset="0"/>
                <a:cs typeface="Times New Roman" pitchFamily="18" charset="0"/>
              </a:rPr>
              <a:t>.</a:t>
            </a:r>
          </a:p>
          <a:p>
            <a:pPr algn="just"/>
            <a:r>
              <a:rPr lang="ru-RU" sz="2400" dirty="0">
                <a:latin typeface="Times New Roman" pitchFamily="18" charset="0"/>
                <a:cs typeface="Times New Roman" pitchFamily="18" charset="0"/>
              </a:rPr>
              <a:t>5. </a:t>
            </a:r>
            <a:r>
              <a:rPr lang="ru-RU" sz="2400" dirty="0" err="1">
                <a:latin typeface="Times New Roman" pitchFamily="18" charset="0"/>
                <a:cs typeface="Times New Roman" pitchFamily="18" charset="0"/>
              </a:rPr>
              <a:t>Ерітінді</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антигендерге</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токсиндер</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ферменттер</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жатады</a:t>
            </a:r>
            <a:r>
              <a:rPr lang="ru-RU" sz="2400" dirty="0">
                <a:latin typeface="Times New Roman" pitchFamily="18" charset="0"/>
                <a:cs typeface="Times New Roman" pitchFamily="18" charset="0"/>
              </a:rPr>
              <a:t>.</a:t>
            </a:r>
          </a:p>
        </p:txBody>
      </p:sp>
      <p:sp>
        <p:nvSpPr>
          <p:cNvPr id="3" name="TextBox 2"/>
          <p:cNvSpPr txBox="1"/>
          <p:nvPr/>
        </p:nvSpPr>
        <p:spPr>
          <a:xfrm>
            <a:off x="2716824" y="422032"/>
            <a:ext cx="6620608" cy="461665"/>
          </a:xfrm>
          <a:prstGeom prst="rect">
            <a:avLst/>
          </a:prstGeom>
          <a:noFill/>
        </p:spPr>
        <p:txBody>
          <a:bodyPr wrap="square" rtlCol="0">
            <a:spAutoFit/>
          </a:bodyPr>
          <a:lstStyle/>
          <a:p>
            <a:pPr algn="ctr"/>
            <a:r>
              <a:rPr lang="kk-KZ" sz="2400" b="1" dirty="0" smtClean="0"/>
              <a:t>Антигендердің жіктелуі</a:t>
            </a:r>
            <a:endParaRPr lang="ru-RU" sz="2400" b="1" dirty="0"/>
          </a:p>
        </p:txBody>
      </p:sp>
    </p:spTree>
    <p:extLst>
      <p:ext uri="{BB962C8B-B14F-4D97-AF65-F5344CB8AC3E}">
        <p14:creationId xmlns:p14="http://schemas.microsoft.com/office/powerpoint/2010/main" val="3220578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79585" y="265754"/>
            <a:ext cx="10395438" cy="5650778"/>
          </a:xfrm>
          <a:prstGeom prst="rect">
            <a:avLst/>
          </a:prstGeom>
        </p:spPr>
        <p:txBody>
          <a:bodyPr wrap="square">
            <a:spAutoFit/>
          </a:bodyPr>
          <a:lstStyle/>
          <a:p>
            <a:pPr algn="ctr">
              <a:buNone/>
            </a:pPr>
            <a:r>
              <a:rPr lang="kk-KZ" sz="2400" b="1" dirty="0">
                <a:latin typeface="Times New Roman" pitchFamily="18" charset="0"/>
                <a:cs typeface="Times New Roman" pitchFamily="18" charset="0"/>
              </a:rPr>
              <a:t>Антигендердің жіктелуі</a:t>
            </a:r>
            <a:endParaRPr lang="kk-KZ" sz="2400" dirty="0">
              <a:latin typeface="Times New Roman" pitchFamily="18" charset="0"/>
              <a:cs typeface="Times New Roman" pitchFamily="18" charset="0"/>
            </a:endParaRPr>
          </a:p>
          <a:p>
            <a:r>
              <a:rPr lang="kk-KZ" dirty="0">
                <a:latin typeface="Times New Roman" pitchFamily="18" charset="0"/>
                <a:cs typeface="Times New Roman" pitchFamily="18" charset="0"/>
              </a:rPr>
              <a:t>Антигендердің алуан түрі олардың кейбір сипаттамалық қасиетіне негізделіп бірнеше топқа бөлінуі мүмкін:</a:t>
            </a:r>
          </a:p>
          <a:p>
            <a:r>
              <a:rPr lang="kk-KZ" dirty="0">
                <a:latin typeface="Times New Roman" pitchFamily="18" charset="0"/>
                <a:cs typeface="Times New Roman" pitchFamily="18" charset="0"/>
              </a:rPr>
              <a:t>- тегіне</a:t>
            </a:r>
          </a:p>
          <a:p>
            <a:r>
              <a:rPr lang="kk-KZ" dirty="0">
                <a:latin typeface="Times New Roman" pitchFamily="18" charset="0"/>
                <a:cs typeface="Times New Roman" pitchFamily="18" charset="0"/>
              </a:rPr>
              <a:t>- табиғатына</a:t>
            </a:r>
          </a:p>
          <a:p>
            <a:r>
              <a:rPr lang="kk-KZ" dirty="0">
                <a:latin typeface="Times New Roman" pitchFamily="18" charset="0"/>
                <a:cs typeface="Times New Roman" pitchFamily="18" charset="0"/>
              </a:rPr>
              <a:t>- молекулалық құрылысына</a:t>
            </a:r>
          </a:p>
          <a:p>
            <a:r>
              <a:rPr lang="kk-KZ" dirty="0">
                <a:latin typeface="Times New Roman" pitchFamily="18" charset="0"/>
                <a:cs typeface="Times New Roman" pitchFamily="18" charset="0"/>
              </a:rPr>
              <a:t>- иммуногендік дәрежесіне</a:t>
            </a:r>
          </a:p>
          <a:p>
            <a:r>
              <a:rPr lang="kk-KZ" dirty="0">
                <a:latin typeface="Times New Roman" pitchFamily="18" charset="0"/>
                <a:cs typeface="Times New Roman" pitchFamily="18" charset="0"/>
              </a:rPr>
              <a:t>- бөгделік дәрежесіне</a:t>
            </a:r>
          </a:p>
          <a:p>
            <a:pPr marL="342900" indent="-342900">
              <a:buFontTx/>
              <a:buChar char="-"/>
            </a:pPr>
            <a:r>
              <a:rPr lang="kk-KZ" dirty="0" smtClean="0">
                <a:latin typeface="Times New Roman" pitchFamily="18" charset="0"/>
                <a:cs typeface="Times New Roman" pitchFamily="18" charset="0"/>
              </a:rPr>
              <a:t>активтелу </a:t>
            </a:r>
            <a:r>
              <a:rPr lang="kk-KZ" dirty="0">
                <a:latin typeface="Times New Roman" pitchFamily="18" charset="0"/>
                <a:cs typeface="Times New Roman" pitchFamily="18" charset="0"/>
              </a:rPr>
              <a:t>бағыттылығына және иммундық тітіркенуінің қаматамасыз етілуіне</a:t>
            </a:r>
            <a:r>
              <a:rPr lang="kk-KZ" dirty="0" smtClean="0">
                <a:latin typeface="Times New Roman" pitchFamily="18" charset="0"/>
                <a:cs typeface="Times New Roman" pitchFamily="18" charset="0"/>
              </a:rPr>
              <a:t>.</a:t>
            </a:r>
          </a:p>
          <a:p>
            <a:pPr algn="just"/>
            <a:r>
              <a:rPr lang="kk-KZ" b="1" i="1" dirty="0">
                <a:latin typeface="Times New Roman" pitchFamily="18" charset="0"/>
                <a:cs typeface="Times New Roman" pitchFamily="18" charset="0"/>
              </a:rPr>
              <a:t>Тегіне сәйкес антигендер</a:t>
            </a:r>
            <a:r>
              <a:rPr lang="kk-KZ" dirty="0">
                <a:latin typeface="Times New Roman" pitchFamily="18" charset="0"/>
                <a:cs typeface="Times New Roman" pitchFamily="18" charset="0"/>
              </a:rPr>
              <a:t> экзогендік (организмнен тыс пайда болған) және эндогендікке (ағзаның өзінде пайда болған) бөлінеді. Эндогендіктің арасында ерекше көңіл аударатындары ауто- және неоантигендер.</a:t>
            </a:r>
          </a:p>
          <a:p>
            <a:pPr algn="just"/>
            <a:r>
              <a:rPr lang="kk-KZ" i="1" dirty="0">
                <a:latin typeface="Times New Roman" pitchFamily="18" charset="0"/>
                <a:cs typeface="Times New Roman" pitchFamily="18" charset="0"/>
              </a:rPr>
              <a:t>Аутоантигендер</a:t>
            </a:r>
            <a:r>
              <a:rPr lang="kk-KZ" dirty="0">
                <a:latin typeface="Times New Roman" pitchFamily="18" charset="0"/>
                <a:cs typeface="Times New Roman" pitchFamily="18" charset="0"/>
              </a:rPr>
              <a:t>, не болмаса организмнің өз бойындағы меншікті антигендері дегеніміз- физиологиялық жағдайда организмде түзілетін құрылысы тұрақты молекулалар. </a:t>
            </a:r>
          </a:p>
          <a:p>
            <a:pPr algn="just"/>
            <a:r>
              <a:rPr lang="kk-KZ" i="1" dirty="0">
                <a:latin typeface="Times New Roman" pitchFamily="18" charset="0"/>
                <a:cs typeface="Times New Roman" pitchFamily="18" charset="0"/>
              </a:rPr>
              <a:t>Неоантигендер</a:t>
            </a:r>
            <a:r>
              <a:rPr lang="kk-KZ" dirty="0">
                <a:latin typeface="Times New Roman" pitchFamily="18" charset="0"/>
                <a:cs typeface="Times New Roman" pitchFamily="18" charset="0"/>
              </a:rPr>
              <a:t> – адам денесінің калыпты молекулаларының генетикалық өзгерістен (модификация) кейін бөгделік қасиетке ие болған заттар.</a:t>
            </a:r>
          </a:p>
          <a:p>
            <a:pPr algn="just">
              <a:lnSpc>
                <a:spcPct val="120000"/>
              </a:lnSpc>
            </a:pPr>
            <a:r>
              <a:rPr lang="kk-KZ" b="1" i="1" dirty="0">
                <a:latin typeface="Times New Roman" pitchFamily="18" charset="0"/>
                <a:cs typeface="Times New Roman" pitchFamily="18" charset="0"/>
              </a:rPr>
              <a:t>Табиғатына сәйкес</a:t>
            </a:r>
            <a:r>
              <a:rPr lang="kk-KZ" i="1" dirty="0">
                <a:latin typeface="Times New Roman" pitchFamily="18" charset="0"/>
                <a:cs typeface="Times New Roman" pitchFamily="18" charset="0"/>
              </a:rPr>
              <a:t>: а</a:t>
            </a:r>
            <a:r>
              <a:rPr lang="kk-KZ" dirty="0">
                <a:latin typeface="Times New Roman" pitchFamily="18" charset="0"/>
                <a:cs typeface="Times New Roman" pitchFamily="18" charset="0"/>
              </a:rPr>
              <a:t>қуызды (протеидтер), не бейақуызды (полисахаридтер, липидтер, липополисахаридтер, нуклиен қышқылдары т.б.) биополимерлер. </a:t>
            </a:r>
          </a:p>
          <a:p>
            <a:endParaRPr lang="kk-KZ" sz="2400" dirty="0">
              <a:latin typeface="Times New Roman" pitchFamily="18" charset="0"/>
              <a:cs typeface="Times New Roman" pitchFamily="18" charset="0"/>
            </a:endParaRPr>
          </a:p>
        </p:txBody>
      </p:sp>
    </p:spTree>
    <p:extLst>
      <p:ext uri="{BB962C8B-B14F-4D97-AF65-F5344CB8AC3E}">
        <p14:creationId xmlns:p14="http://schemas.microsoft.com/office/powerpoint/2010/main" val="80796648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ема2">
  <a:themeElements>
    <a:clrScheme name="Официальная">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Официальная">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Тема2" id="{1F3B164B-E97D-45BC-AD8F-68315D12E883}" vid="{4DE81A75-BF2E-4D09-8EAF-5A26A63354B7}"/>
    </a:ext>
  </a:extLst>
</a:theme>
</file>

<file path=docProps/app.xml><?xml version="1.0" encoding="utf-8"?>
<Properties xmlns="http://schemas.openxmlformats.org/officeDocument/2006/extended-properties" xmlns:vt="http://schemas.openxmlformats.org/officeDocument/2006/docPropsVTypes">
  <Template>Тема2</Template>
  <TotalTime>553</TotalTime>
  <Words>1307</Words>
  <Application>Microsoft Office PowerPoint</Application>
  <PresentationFormat>Широкоэкранный</PresentationFormat>
  <Paragraphs>123</Paragraphs>
  <Slides>19</Slides>
  <Notes>0</Notes>
  <HiddenSlides>1</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19</vt:i4>
      </vt:variant>
    </vt:vector>
  </HeadingPairs>
  <TitlesOfParts>
    <vt:vector size="25" baseType="lpstr">
      <vt:lpstr>Arial</vt:lpstr>
      <vt:lpstr>Georgia</vt:lpstr>
      <vt:lpstr>Times New Roman</vt:lpstr>
      <vt:lpstr>Wingdings</vt:lpstr>
      <vt:lpstr>Wingdings 2</vt:lpstr>
      <vt:lpstr>Тема2</vt:lpstr>
      <vt:lpstr>Презентация PowerPoint</vt:lpstr>
      <vt:lpstr>    Жоспар:</vt:lpstr>
      <vt:lpstr>Антиген дегеніміз не?</vt:lpstr>
      <vt:lpstr>Антигенге қойылатын талап</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Аружан</dc:creator>
  <cp:lastModifiedBy>Атанбаева Гулшат</cp:lastModifiedBy>
  <cp:revision>18</cp:revision>
  <dcterms:created xsi:type="dcterms:W3CDTF">2024-01-09T16:02:22Z</dcterms:created>
  <dcterms:modified xsi:type="dcterms:W3CDTF">2024-02-21T06:34:20Z</dcterms:modified>
</cp:coreProperties>
</file>